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notesSlides/notesSlide200.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07"/>
  </p:notesMasterIdLst>
  <p:sldIdLst>
    <p:sldId id="256" r:id="rId3"/>
    <p:sldId id="257" r:id="rId4"/>
    <p:sldId id="258" r:id="rId5"/>
    <p:sldId id="259" r:id="rId6"/>
    <p:sldId id="260" r:id="rId7"/>
    <p:sldId id="262" r:id="rId8"/>
    <p:sldId id="261"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461" r:id="rId35"/>
    <p:sldId id="289" r:id="rId36"/>
    <p:sldId id="290" r:id="rId37"/>
    <p:sldId id="462" r:id="rId38"/>
    <p:sldId id="463" r:id="rId39"/>
    <p:sldId id="464" r:id="rId40"/>
    <p:sldId id="465" r:id="rId41"/>
    <p:sldId id="466" r:id="rId42"/>
    <p:sldId id="292" r:id="rId43"/>
    <p:sldId id="467"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460" r:id="rId89"/>
    <p:sldId id="500"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401" r:id="rId129"/>
    <p:sldId id="402" r:id="rId130"/>
    <p:sldId id="403" r:id="rId131"/>
    <p:sldId id="404" r:id="rId132"/>
    <p:sldId id="405" r:id="rId133"/>
    <p:sldId id="406" r:id="rId134"/>
    <p:sldId id="407" r:id="rId135"/>
    <p:sldId id="408" r:id="rId136"/>
    <p:sldId id="409" r:id="rId137"/>
    <p:sldId id="410" r:id="rId138"/>
    <p:sldId id="411" r:id="rId139"/>
    <p:sldId id="412" r:id="rId140"/>
    <p:sldId id="413" r:id="rId141"/>
    <p:sldId id="414" r:id="rId142"/>
    <p:sldId id="415" r:id="rId143"/>
    <p:sldId id="416" r:id="rId144"/>
    <p:sldId id="417" r:id="rId145"/>
    <p:sldId id="508" r:id="rId146"/>
    <p:sldId id="418" r:id="rId147"/>
    <p:sldId id="469" r:id="rId148"/>
    <p:sldId id="470" r:id="rId149"/>
    <p:sldId id="471" r:id="rId150"/>
    <p:sldId id="447" r:id="rId151"/>
    <p:sldId id="448" r:id="rId152"/>
    <p:sldId id="449" r:id="rId153"/>
    <p:sldId id="450" r:id="rId154"/>
    <p:sldId id="451" r:id="rId155"/>
    <p:sldId id="452" r:id="rId156"/>
    <p:sldId id="453" r:id="rId157"/>
    <p:sldId id="454" r:id="rId158"/>
    <p:sldId id="455" r:id="rId159"/>
    <p:sldId id="456" r:id="rId160"/>
    <p:sldId id="457" r:id="rId161"/>
    <p:sldId id="503" r:id="rId162"/>
    <p:sldId id="504" r:id="rId163"/>
    <p:sldId id="507" r:id="rId164"/>
    <p:sldId id="512" r:id="rId165"/>
    <p:sldId id="506" r:id="rId166"/>
    <p:sldId id="505" r:id="rId167"/>
    <p:sldId id="509" r:id="rId168"/>
    <p:sldId id="510" r:id="rId169"/>
    <p:sldId id="511" r:id="rId170"/>
    <p:sldId id="513" r:id="rId171"/>
    <p:sldId id="514" r:id="rId172"/>
    <p:sldId id="515" r:id="rId173"/>
    <p:sldId id="516" r:id="rId174"/>
    <p:sldId id="517" r:id="rId175"/>
    <p:sldId id="518" r:id="rId176"/>
    <p:sldId id="459" r:id="rId177"/>
    <p:sldId id="472" r:id="rId178"/>
    <p:sldId id="473" r:id="rId179"/>
    <p:sldId id="501" r:id="rId180"/>
    <p:sldId id="474" r:id="rId181"/>
    <p:sldId id="475" r:id="rId182"/>
    <p:sldId id="476" r:id="rId183"/>
    <p:sldId id="477" r:id="rId184"/>
    <p:sldId id="478" r:id="rId185"/>
    <p:sldId id="479" r:id="rId186"/>
    <p:sldId id="480" r:id="rId187"/>
    <p:sldId id="481" r:id="rId188"/>
    <p:sldId id="482" r:id="rId189"/>
    <p:sldId id="483" r:id="rId190"/>
    <p:sldId id="484" r:id="rId191"/>
    <p:sldId id="485" r:id="rId192"/>
    <p:sldId id="486" r:id="rId193"/>
    <p:sldId id="487" r:id="rId194"/>
    <p:sldId id="488" r:id="rId195"/>
    <p:sldId id="489" r:id="rId196"/>
    <p:sldId id="490" r:id="rId197"/>
    <p:sldId id="491" r:id="rId198"/>
    <p:sldId id="492" r:id="rId199"/>
    <p:sldId id="493" r:id="rId200"/>
    <p:sldId id="494" r:id="rId201"/>
    <p:sldId id="495" r:id="rId202"/>
    <p:sldId id="496" r:id="rId203"/>
    <p:sldId id="497" r:id="rId204"/>
    <p:sldId id="498" r:id="rId205"/>
    <p:sldId id="499" r:id="rId206"/>
  </p:sldIdLst>
  <p:sldSz cx="9144000" cy="6858000" type="screen4x3"/>
  <p:notesSz cx="6858000" cy="9144000"/>
  <p:embeddedFontLst>
    <p:embeddedFont>
      <p:font typeface="Open Sans" charset="0"/>
      <p:regular r:id="rId208"/>
      <p:bold r:id="rId209"/>
      <p:italic r:id="rId210"/>
      <p:boldItalic r:id="rId211"/>
    </p:embeddedFont>
    <p:embeddedFont>
      <p:font typeface="Calibri" pitchFamily="34" charset="0"/>
      <p:regular r:id="rId212"/>
      <p:bold r:id="rId213"/>
      <p:italic r:id="rId214"/>
      <p:boldItalic r:id="rId215"/>
    </p:embeddedFont>
    <p:embeddedFont>
      <p:font typeface="Consolas" pitchFamily="49" charset="0"/>
      <p:regular r:id="rId216"/>
      <p:bold r:id="rId217"/>
      <p:italic r:id="rId218"/>
      <p:boldItalic r:id="rId219"/>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font" Target="fonts/font9.fntdata"/><Relationship Id="rId211" Type="http://schemas.openxmlformats.org/officeDocument/2006/relationships/font" Target="fonts/font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font" Target="fonts/font5.fntdata"/><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notesMaster" Target="notesMasters/notesMaster1.xml"/><Relationship Id="rId223"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font" Target="fonts/font6.fntdata"/><Relationship Id="rId218"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font" Target="fonts/font12.fntdata"/><Relationship Id="rId3" Type="http://schemas.openxmlformats.org/officeDocument/2006/relationships/slide" Target="slides/slide1.xml"/><Relationship Id="rId214" Type="http://schemas.openxmlformats.org/officeDocument/2006/relationships/font" Target="fonts/font7.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font" Target="fonts/font2.fntdata"/><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font" Target="fonts/font3.fntdata"/><Relationship Id="rId215" Type="http://schemas.openxmlformats.org/officeDocument/2006/relationships/font" Target="fonts/font8.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3886200" y="0"/>
            <a:ext cx="2971799" cy="457200"/>
          </a:xfrm>
          <a:prstGeom prst="rect">
            <a:avLst/>
          </a:prstGeom>
          <a:noFill/>
          <a:ln>
            <a:noFill/>
          </a:ln>
        </p:spPr>
        <p:txBody>
          <a:bodyPr lIns="91425" tIns="91425" rIns="91425" bIns="91425" anchor="t" anchorCtr="0"/>
          <a:lstStyle>
            <a:lvl1pPr marL="0" marR="0" indent="0" algn="r" rtl="1">
              <a:lnSpc>
                <a:spcPct val="100000"/>
              </a:lnSpc>
              <a:spcBef>
                <a:spcPts val="0"/>
              </a:spcBef>
              <a:spcAft>
                <a:spcPts val="0"/>
              </a:spcAft>
              <a:defRPr/>
            </a:lvl1pPr>
            <a:lvl2pPr marL="457200" marR="0" indent="0" algn="r" rtl="1">
              <a:lnSpc>
                <a:spcPct val="100000"/>
              </a:lnSpc>
              <a:spcBef>
                <a:spcPts val="0"/>
              </a:spcBef>
              <a:spcAft>
                <a:spcPts val="0"/>
              </a:spcAft>
              <a:defRPr/>
            </a:lvl2pPr>
            <a:lvl3pPr marL="914400" marR="0" indent="0" algn="r" rtl="1">
              <a:lnSpc>
                <a:spcPct val="100000"/>
              </a:lnSpc>
              <a:spcBef>
                <a:spcPts val="0"/>
              </a:spcBef>
              <a:spcAft>
                <a:spcPts val="0"/>
              </a:spcAft>
              <a:defRPr/>
            </a:lvl3pPr>
            <a:lvl4pPr marL="1371600" marR="0" indent="0" algn="r" rtl="1">
              <a:lnSpc>
                <a:spcPct val="100000"/>
              </a:lnSpc>
              <a:spcBef>
                <a:spcPts val="0"/>
              </a:spcBef>
              <a:spcAft>
                <a:spcPts val="0"/>
              </a:spcAft>
              <a:defRPr/>
            </a:lvl4pPr>
            <a:lvl5pPr marL="1828800" marR="0" indent="0" algn="r" rtl="1">
              <a:lnSpc>
                <a:spcPct val="100000"/>
              </a:lnSpc>
              <a:spcBef>
                <a:spcPts val="0"/>
              </a:spcBef>
              <a:spcAft>
                <a:spcPts val="0"/>
              </a:spcAft>
              <a:defRPr/>
            </a:lvl5pPr>
            <a:lvl6pPr marL="2286000" marR="0" indent="0" algn="r" rtl="1">
              <a:lnSpc>
                <a:spcPct val="100000"/>
              </a:lnSpc>
              <a:spcBef>
                <a:spcPts val="0"/>
              </a:spcBef>
              <a:spcAft>
                <a:spcPts val="0"/>
              </a:spcAft>
              <a:defRPr/>
            </a:lvl6pPr>
            <a:lvl7pPr marL="3200400" marR="0" indent="0" algn="r" rtl="1">
              <a:lnSpc>
                <a:spcPct val="100000"/>
              </a:lnSpc>
              <a:spcBef>
                <a:spcPts val="0"/>
              </a:spcBef>
              <a:spcAft>
                <a:spcPts val="0"/>
              </a:spcAft>
              <a:defRPr/>
            </a:lvl7pPr>
            <a:lvl8pPr marL="4572000" marR="0" indent="0" algn="r" rtl="1">
              <a:lnSpc>
                <a:spcPct val="100000"/>
              </a:lnSpc>
              <a:spcBef>
                <a:spcPts val="0"/>
              </a:spcBef>
              <a:spcAft>
                <a:spcPts val="0"/>
              </a:spcAft>
              <a:defRPr/>
            </a:lvl8pPr>
            <a:lvl9pPr marL="6400800" marR="0" indent="0" algn="r" rtl="1">
              <a:lnSpc>
                <a:spcPct val="100000"/>
              </a:lnSpc>
              <a:spcBef>
                <a:spcPts val="0"/>
              </a:spcBef>
              <a:spcAft>
                <a:spcPts val="0"/>
              </a:spcAft>
              <a:defRPr/>
            </a:lvl9pPr>
          </a:lstStyle>
          <a:p>
            <a:endParaRPr/>
          </a:p>
        </p:txBody>
      </p:sp>
      <p:sp>
        <p:nvSpPr>
          <p:cNvPr id="3" name="Shape 3"/>
          <p:cNvSpPr txBox="1">
            <a:spLocks noGrp="1"/>
          </p:cNvSpPr>
          <p:nvPr>
            <p:ph type="dt" idx="10"/>
          </p:nvPr>
        </p:nvSpPr>
        <p:spPr>
          <a:xfrm>
            <a:off x="1586" y="0"/>
            <a:ext cx="2971799" cy="457200"/>
          </a:xfrm>
          <a:prstGeom prst="rect">
            <a:avLst/>
          </a:prstGeom>
          <a:noFill/>
          <a:ln>
            <a:noFill/>
          </a:ln>
        </p:spPr>
        <p:txBody>
          <a:bodyPr lIns="91425" tIns="91425" rIns="91425" bIns="91425" anchor="t" anchorCtr="0"/>
          <a:lstStyle>
            <a:lvl1pPr marL="0" marR="0" indent="0" algn="l" rtl="1">
              <a:lnSpc>
                <a:spcPct val="100000"/>
              </a:lnSpc>
              <a:spcBef>
                <a:spcPts val="0"/>
              </a:spcBef>
              <a:spcAft>
                <a:spcPts val="0"/>
              </a:spcAft>
              <a:defRPr/>
            </a:lvl1pPr>
            <a:lvl2pPr marL="457200" marR="0" indent="0" algn="r" rtl="1">
              <a:lnSpc>
                <a:spcPct val="100000"/>
              </a:lnSpc>
              <a:spcBef>
                <a:spcPts val="0"/>
              </a:spcBef>
              <a:spcAft>
                <a:spcPts val="0"/>
              </a:spcAft>
              <a:defRPr/>
            </a:lvl2pPr>
            <a:lvl3pPr marL="914400" marR="0" indent="0" algn="r" rtl="1">
              <a:lnSpc>
                <a:spcPct val="100000"/>
              </a:lnSpc>
              <a:spcBef>
                <a:spcPts val="0"/>
              </a:spcBef>
              <a:spcAft>
                <a:spcPts val="0"/>
              </a:spcAft>
              <a:defRPr/>
            </a:lvl3pPr>
            <a:lvl4pPr marL="1371600" marR="0" indent="0" algn="r" rtl="1">
              <a:lnSpc>
                <a:spcPct val="100000"/>
              </a:lnSpc>
              <a:spcBef>
                <a:spcPts val="0"/>
              </a:spcBef>
              <a:spcAft>
                <a:spcPts val="0"/>
              </a:spcAft>
              <a:defRPr/>
            </a:lvl4pPr>
            <a:lvl5pPr marL="1828800" marR="0" indent="0" algn="r" rtl="1">
              <a:lnSpc>
                <a:spcPct val="100000"/>
              </a:lnSpc>
              <a:spcBef>
                <a:spcPts val="0"/>
              </a:spcBef>
              <a:spcAft>
                <a:spcPts val="0"/>
              </a:spcAft>
              <a:defRPr/>
            </a:lvl5pPr>
            <a:lvl6pPr marL="2286000" marR="0" indent="0" algn="r" rtl="1">
              <a:lnSpc>
                <a:spcPct val="100000"/>
              </a:lnSpc>
              <a:spcBef>
                <a:spcPts val="0"/>
              </a:spcBef>
              <a:spcAft>
                <a:spcPts val="0"/>
              </a:spcAft>
              <a:defRPr/>
            </a:lvl6pPr>
            <a:lvl7pPr marL="3200400" marR="0" indent="0" algn="r" rtl="1">
              <a:lnSpc>
                <a:spcPct val="100000"/>
              </a:lnSpc>
              <a:spcBef>
                <a:spcPts val="0"/>
              </a:spcBef>
              <a:spcAft>
                <a:spcPts val="0"/>
              </a:spcAft>
              <a:defRPr/>
            </a:lvl7pPr>
            <a:lvl8pPr marL="4572000" marR="0" indent="0" algn="r" rtl="1">
              <a:lnSpc>
                <a:spcPct val="100000"/>
              </a:lnSpc>
              <a:spcBef>
                <a:spcPts val="0"/>
              </a:spcBef>
              <a:spcAft>
                <a:spcPts val="0"/>
              </a:spcAft>
              <a:defRPr/>
            </a:lvl8pPr>
            <a:lvl9pPr marL="6400800" marR="0" indent="0" algn="r" rtl="1">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3886200" y="8685211"/>
            <a:ext cx="2971799" cy="457200"/>
          </a:xfrm>
          <a:prstGeom prst="rect">
            <a:avLst/>
          </a:prstGeom>
          <a:noFill/>
          <a:ln>
            <a:noFill/>
          </a:ln>
        </p:spPr>
        <p:txBody>
          <a:bodyPr lIns="91425" tIns="91425" rIns="91425" bIns="91425" anchor="b" anchorCtr="0"/>
          <a:lstStyle>
            <a:lvl1pPr marL="0" marR="0" indent="0" algn="r" rtl="1">
              <a:lnSpc>
                <a:spcPct val="100000"/>
              </a:lnSpc>
              <a:spcBef>
                <a:spcPts val="0"/>
              </a:spcBef>
              <a:spcAft>
                <a:spcPts val="0"/>
              </a:spcAft>
              <a:defRPr/>
            </a:lvl1pPr>
            <a:lvl2pPr marL="457200" marR="0" indent="0" algn="r" rtl="1">
              <a:lnSpc>
                <a:spcPct val="100000"/>
              </a:lnSpc>
              <a:spcBef>
                <a:spcPts val="0"/>
              </a:spcBef>
              <a:spcAft>
                <a:spcPts val="0"/>
              </a:spcAft>
              <a:defRPr/>
            </a:lvl2pPr>
            <a:lvl3pPr marL="914400" marR="0" indent="0" algn="r" rtl="1">
              <a:lnSpc>
                <a:spcPct val="100000"/>
              </a:lnSpc>
              <a:spcBef>
                <a:spcPts val="0"/>
              </a:spcBef>
              <a:spcAft>
                <a:spcPts val="0"/>
              </a:spcAft>
              <a:defRPr/>
            </a:lvl3pPr>
            <a:lvl4pPr marL="1371600" marR="0" indent="0" algn="r" rtl="1">
              <a:lnSpc>
                <a:spcPct val="100000"/>
              </a:lnSpc>
              <a:spcBef>
                <a:spcPts val="0"/>
              </a:spcBef>
              <a:spcAft>
                <a:spcPts val="0"/>
              </a:spcAft>
              <a:defRPr/>
            </a:lvl4pPr>
            <a:lvl5pPr marL="1828800" marR="0" indent="0" algn="r" rtl="1">
              <a:lnSpc>
                <a:spcPct val="100000"/>
              </a:lnSpc>
              <a:spcBef>
                <a:spcPts val="0"/>
              </a:spcBef>
              <a:spcAft>
                <a:spcPts val="0"/>
              </a:spcAft>
              <a:defRPr/>
            </a:lvl5pPr>
            <a:lvl6pPr marL="2286000" marR="0" indent="0" algn="r" rtl="1">
              <a:lnSpc>
                <a:spcPct val="100000"/>
              </a:lnSpc>
              <a:spcBef>
                <a:spcPts val="0"/>
              </a:spcBef>
              <a:spcAft>
                <a:spcPts val="0"/>
              </a:spcAft>
              <a:defRPr/>
            </a:lvl6pPr>
            <a:lvl7pPr marL="3200400" marR="0" indent="0" algn="r" rtl="1">
              <a:lnSpc>
                <a:spcPct val="100000"/>
              </a:lnSpc>
              <a:spcBef>
                <a:spcPts val="0"/>
              </a:spcBef>
              <a:spcAft>
                <a:spcPts val="0"/>
              </a:spcAft>
              <a:defRPr/>
            </a:lvl7pPr>
            <a:lvl8pPr marL="4572000" marR="0" indent="0" algn="r" rtl="1">
              <a:lnSpc>
                <a:spcPct val="100000"/>
              </a:lnSpc>
              <a:spcBef>
                <a:spcPts val="0"/>
              </a:spcBef>
              <a:spcAft>
                <a:spcPts val="0"/>
              </a:spcAft>
              <a:defRPr/>
            </a:lvl8pPr>
            <a:lvl9pPr marL="6400800" marR="0" indent="0" algn="r" rtl="1">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1586" y="8685211"/>
            <a:ext cx="2971799" cy="457200"/>
          </a:xfrm>
          <a:prstGeom prst="rect">
            <a:avLst/>
          </a:prstGeom>
          <a:noFill/>
          <a:ln>
            <a:noFill/>
          </a:ln>
        </p:spPr>
        <p:txBody>
          <a:bodyPr lIns="91425" tIns="45700" rIns="91425" bIns="45700" anchor="b" anchorCtr="0">
            <a:noAutofit/>
          </a:bodyPr>
          <a:lstStyle/>
          <a:p>
            <a:pPr marL="0" marR="0" lvl="0" indent="0" algn="l" rtl="1">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baseline="0">
                <a:solidFill>
                  <a:srgbClr val="000000"/>
                </a:solidFill>
                <a:latin typeface="Calibri"/>
                <a:ea typeface="Calibri"/>
                <a:cs typeface="Calibri"/>
                <a:sym typeface="Calibri"/>
              </a:rPr>
              <a:pPr marL="0" marR="0" lvl="0" indent="0" algn="l" rtl="1">
                <a:lnSpc>
                  <a:spcPct val="100000"/>
                </a:lnSpc>
                <a:spcBef>
                  <a:spcPts val="0"/>
                </a:spcBef>
                <a:spcAft>
                  <a:spcPts val="0"/>
                </a:spcAft>
                <a:buClr>
                  <a:srgbClr val="000000"/>
                </a:buClr>
                <a:buSzPct val="25000"/>
                <a:buFont typeface="Calibri"/>
                <a:buNone/>
              </a:pPr>
              <a:t>‹#›</a:t>
            </a:fld>
            <a:endParaRPr lang="en-US" sz="1200" b="0" i="0" u="none" strike="noStrike" cap="none" baseline="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Shape 1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52" name="Shape 1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Shape 12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59" name="Shape 1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66" name="Shape 1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Shape 127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73" name="Shape 1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Shape 12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81" name="Shape 1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Shape 12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91" name="Shape 1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Shape 13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13" name="Shape 1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Shape 1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20" name="Shape 1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Shape 13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28" name="Shape 1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Shape 13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38" name="Shape 1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46" name="Shape 1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Shape 13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56" name="Shape 13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64" name="Shape 1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Shape 13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72" name="Shape 13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82" name="Shape 1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Shape 13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90" name="Shape 13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Shape 1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00" name="Shape 1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Shape 14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07" name="Shape 14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Shape 1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14" name="Shape 1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Shape 14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22" name="Shape 14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Shape 14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30" name="Shape 14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Shape 14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40" name="Shape 14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Shape 14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48" name="Shape 1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Shape 14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56" name="Shape 1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Shape 14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64" name="Shape 1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Shape 14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72" name="Shape 1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Shape 14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80" name="Shape 1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Shape 14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89" name="Shape 1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Shape 14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97" name="Shape 1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Shape 15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06" name="Shape 15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Shape 15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14" name="Shape 1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Shape 15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22" name="Shape 1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Shape 15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37" name="Shape 1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Shape 15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44" name="Shape 1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53" name="Shape 1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Shape 15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61" name="Shape 15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Shape 15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69" name="Shape 15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Shape 157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79" name="Shape 1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Shape 15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88" name="Shape 1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Shape 15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98" name="Shape 15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Shape 16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08" name="Shape 16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15" name="Shape 16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Shape 16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23" name="Shape 16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32" name="Shape 1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32" name="Shape 1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Shape 16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1" name="Shape 16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Shape 16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1" name="Shape 16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Shape 16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1" name="Shape 16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Shape 16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1" name="Shape 16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Shape 18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80" name="Shape 18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Shape 18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87" name="Shape 18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Shape 18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94" name="Shape 18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Shape 19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01" name="Shape 19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Shape 19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1" name="Shape 19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Shape 19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21" name="Shape 19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Shape 19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28" name="Shape 19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Shape 19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37" name="Shape 19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Shape 19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46" name="Shape 19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Shape 19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53" name="Shape 19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Shape 19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60" name="Shape 19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7" name="Shape 4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Shape 16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1" name="Shape 16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Shape 16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48" name="Shape 16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Shape 18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72" name="Shape 18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Shape 16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55" name="Shape 16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Shape 16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63" name="Shape 16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Shape 16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71" name="Shape 16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Shape 167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79" name="Shape 16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5"/>
        <p:cNvGrpSpPr/>
        <p:nvPr/>
      </p:nvGrpSpPr>
      <p:grpSpPr>
        <a:xfrm>
          <a:off x="0" y="0"/>
          <a:ext cx="0" cy="0"/>
          <a:chOff x="0" y="0"/>
          <a:chExt cx="0" cy="0"/>
        </a:xfrm>
      </p:grpSpPr>
      <p:sp>
        <p:nvSpPr>
          <p:cNvPr id="1686" name="Shape 16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87" name="Shape 1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Shape 16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95" name="Shape 1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Shape 17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03" name="Shape 17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Shape 17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11" name="Shape 17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Shape 17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19" name="Shape 17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Shape 17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27" name="Shape 17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Shape 17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35" name="Shape 17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Shape 17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46" name="Shape 17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Shape 17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54" name="Shape 17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Shape 1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62" name="Shape 17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Shape 17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70" name="Shape 17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78" name="Shape 17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87" name="Shape 17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Shape 17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95" name="Shape 17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Shape 18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03" name="Shape 1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Shape 18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11" name="Shape 18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Shape 18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19" name="Shape 18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8" name="Shape 2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Shape 18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27" name="Shape 18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Shape 18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38" name="Shape 18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Shape 18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46" name="Shape 18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Shape 18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54" name="Shape 18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Shape 18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64" name="Shape 18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6" name="Shape 3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00" name="Shape 1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Shape 11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08" name="Shape 1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Shape 11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18" name="Shape 1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Shape 11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30" name="Shape 1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40" name="Shape 1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3" name="Shape 4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2" name="Shape 4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3" name="Shape 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4" name="Shape 4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4" name="Shape 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3" name="Shape 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6" name="Shape 5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1" name="Shape 5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72" name="Shape 5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89" name="Shape 5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15" name="Shape 6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27" name="Shape 6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48" name="Shape 6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55" name="Shape 7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5" name="Shape 7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4" name="Shape 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81" name="Shape 7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88" name="Shape 7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5" name="Shape 7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04" name="Shape 8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13" name="Shape 8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22" name="Shape 8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33" name="Shape 8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43" name="Shape 8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50" name="Shape 8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57" name="Shape 8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64" name="Shape 8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72" name="Shape 8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Shape 8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80" name="Shape 8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88" name="Shape 8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Shape 8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98" name="Shape 8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06" name="Shape 9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13" name="Shape 9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13" name="Shape 9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913" name="Shape 9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47" name="Shape 1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56" name="Shape 1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Shape 1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64" name="Shape 1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Shape 11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74" name="Shape 1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Shape 1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86" name="Shape 1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194" name="Shape 1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04" name="Shape 1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Shape 12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14" name="Shape 1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Shape 1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24" name="Shape 1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Shape 12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34" name="Shape 1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Shape 124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41" name="Shape 1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spcAft>
                <a:spcPts val="0"/>
              </a:spcAft>
              <a:buClr>
                <a:srgbClr val="888888"/>
              </a:buClr>
              <a:buFont typeface="Arial"/>
              <a:buNone/>
              <a:defRPr/>
            </a:lvl1pPr>
            <a:lvl2pPr marL="457200" marR="0" indent="0" algn="ctr" rtl="0">
              <a:spcBef>
                <a:spcPts val="560"/>
              </a:spcBef>
              <a:spcAft>
                <a:spcPts val="0"/>
              </a:spcAft>
              <a:buClr>
                <a:srgbClr val="888888"/>
              </a:buClr>
              <a:buFont typeface="Arial"/>
              <a:buNone/>
              <a:defRPr/>
            </a:lvl2pPr>
            <a:lvl3pPr marL="914400" marR="0" indent="0" algn="ctr" rtl="0">
              <a:spcBef>
                <a:spcPts val="480"/>
              </a:spcBef>
              <a:spcAft>
                <a:spcPts val="0"/>
              </a:spcAft>
              <a:buClr>
                <a:srgbClr val="888888"/>
              </a:buClr>
              <a:buFont typeface="Arial"/>
              <a:buNone/>
              <a:defRPr/>
            </a:lvl3pPr>
            <a:lvl4pPr marL="1371600" marR="0" indent="0" algn="ctr" rtl="0">
              <a:spcBef>
                <a:spcPts val="400"/>
              </a:spcBef>
              <a:spcAft>
                <a:spcPts val="0"/>
              </a:spcAft>
              <a:buClr>
                <a:srgbClr val="888888"/>
              </a:buClr>
              <a:buFont typeface="Arial"/>
              <a:buNone/>
              <a:defRPr/>
            </a:lvl4pPr>
            <a:lvl5pPr marL="1828800" marR="0" indent="0" algn="ctr" rtl="0">
              <a:spcBef>
                <a:spcPts val="400"/>
              </a:spcBef>
              <a:spcAft>
                <a:spcPts val="0"/>
              </a:spcAft>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9" name="Shape 79"/>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69"/>
        <p:cNvGrpSpPr/>
        <p:nvPr/>
      </p:nvGrpSpPr>
      <p:grpSpPr>
        <a:xfrm>
          <a:off x="0" y="0"/>
          <a:ext cx="0" cy="0"/>
          <a:chOff x="0" y="0"/>
          <a:chExt cx="0" cy="0"/>
        </a:xfrm>
      </p:grpSpPr>
      <p:sp>
        <p:nvSpPr>
          <p:cNvPr id="670" name="Shape 670"/>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671" name="Shape 671"/>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spcAft>
                <a:spcPts val="0"/>
              </a:spcAft>
              <a:buClr>
                <a:srgbClr val="888888"/>
              </a:buClr>
              <a:buFont typeface="Arial"/>
              <a:buNone/>
              <a:defRPr/>
            </a:lvl1pPr>
            <a:lvl2pPr marL="457200" marR="0" indent="0" algn="ctr" rtl="0">
              <a:spcBef>
                <a:spcPts val="560"/>
              </a:spcBef>
              <a:spcAft>
                <a:spcPts val="0"/>
              </a:spcAft>
              <a:buClr>
                <a:srgbClr val="888888"/>
              </a:buClr>
              <a:buFont typeface="Arial"/>
              <a:buNone/>
              <a:defRPr/>
            </a:lvl2pPr>
            <a:lvl3pPr marL="914400" marR="0" indent="0" algn="ctr" rtl="0">
              <a:spcBef>
                <a:spcPts val="480"/>
              </a:spcBef>
              <a:spcAft>
                <a:spcPts val="0"/>
              </a:spcAft>
              <a:buClr>
                <a:srgbClr val="888888"/>
              </a:buClr>
              <a:buFont typeface="Arial"/>
              <a:buNone/>
              <a:defRPr/>
            </a:lvl3pPr>
            <a:lvl4pPr marL="1371600" marR="0" indent="0" algn="ctr" rtl="0">
              <a:spcBef>
                <a:spcPts val="400"/>
              </a:spcBef>
              <a:spcAft>
                <a:spcPts val="0"/>
              </a:spcAft>
              <a:buClr>
                <a:srgbClr val="888888"/>
              </a:buClr>
              <a:buFont typeface="Arial"/>
              <a:buNone/>
              <a:defRPr/>
            </a:lvl4pPr>
            <a:lvl5pPr marL="1828800" marR="0" indent="0" algn="ctr" rtl="0">
              <a:spcBef>
                <a:spcPts val="400"/>
              </a:spcBef>
              <a:spcAft>
                <a:spcPts val="0"/>
              </a:spcAft>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672" name="Shape 67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73" name="Shape 67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74" name="Shape 67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9" name="Shape 689"/>
          <p:cNvSpPr>
            <a:spLocks noGrp="1"/>
          </p:cNvSpPr>
          <p:nvPr>
            <p:ph type="pic" idx="2"/>
          </p:nvPr>
        </p:nvSpPr>
        <p:spPr>
          <a:xfrm>
            <a:off x="1792288" y="612775"/>
            <a:ext cx="5486399" cy="4114800"/>
          </a:xfrm>
          <a:prstGeom prst="rect">
            <a:avLst/>
          </a:prstGeom>
          <a:noFill/>
          <a:ln>
            <a:noFill/>
          </a:ln>
        </p:spPr>
      </p:sp>
      <p:sp>
        <p:nvSpPr>
          <p:cNvPr id="690" name="Shape 690"/>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91" name="Shape 69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92" name="Shape 69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3" name="Shape 69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6" name="Shape 696"/>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7" name="Shape 697"/>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98" name="Shape 69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99" name="Shape 69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0" name="Shape 70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01"/>
        <p:cNvGrpSpPr/>
        <p:nvPr/>
      </p:nvGrpSpPr>
      <p:grpSpPr>
        <a:xfrm>
          <a:off x="0" y="0"/>
          <a:ext cx="0" cy="0"/>
          <a:chOff x="0" y="0"/>
          <a:chExt cx="0" cy="0"/>
        </a:xfrm>
      </p:grpSpPr>
      <p:sp>
        <p:nvSpPr>
          <p:cNvPr id="702" name="Shape 70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03" name="Shape 70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4" name="Shape 70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5"/>
        <p:cNvGrpSpPr/>
        <p:nvPr/>
      </p:nvGrpSpPr>
      <p:grpSpPr>
        <a:xfrm>
          <a:off x="0" y="0"/>
          <a:ext cx="0" cy="0"/>
          <a:chOff x="0" y="0"/>
          <a:chExt cx="0" cy="0"/>
        </a:xfrm>
      </p:grpSpPr>
      <p:sp>
        <p:nvSpPr>
          <p:cNvPr id="706" name="Shape 70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07" name="Shape 70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08" name="Shape 70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9" name="Shape 70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710"/>
        <p:cNvGrpSpPr/>
        <p:nvPr/>
      </p:nvGrpSpPr>
      <p:grpSpPr>
        <a:xfrm>
          <a:off x="0" y="0"/>
          <a:ext cx="0" cy="0"/>
          <a:chOff x="0" y="0"/>
          <a:chExt cx="0" cy="0"/>
        </a:xfrm>
      </p:grpSpPr>
      <p:sp>
        <p:nvSpPr>
          <p:cNvPr id="711" name="Shape 71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2" name="Shape 71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13" name="Shape 71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4" name="Shape 71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715" name="Shape 71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6" name="Shape 71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17" name="Shape 71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18" name="Shape 71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21" name="Shape 72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2" name="Shape 72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3" name="Shape 7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24" name="Shape 7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25" name="Shape 7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8" name="Shape 7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729" name="Shape 7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30" name="Shape 7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1" name="Shape 73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22" name="Shape 2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3" name="Shape 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34" name="Shape 734"/>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35" name="Shape 73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36" name="Shape 73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37" name="Shape 7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28" name="Shape 28"/>
          <p:cNvSpPr txBox="1">
            <a:spLocks noGrp="1"/>
          </p:cNvSpPr>
          <p:nvPr>
            <p:ph type="body" idx="1"/>
          </p:nvPr>
        </p:nvSpPr>
        <p:spPr>
          <a:xfrm rot="5400000">
            <a:off x="2309018" y="-251619"/>
            <a:ext cx="4525961" cy="8229600"/>
          </a:xfrm>
          <a:prstGeom prst="rect">
            <a:avLst/>
          </a:prstGeom>
          <a:noFill/>
          <a:ln>
            <a:noFill/>
          </a:ln>
        </p:spPr>
        <p:txBody>
          <a:bodyPr lIns="91425" tIns="91425" rIns="91425" bIns="91425" anchor="t" anchorCtr="0"/>
          <a:lstStyle>
            <a:lvl1pPr marL="342900" indent="-139700" algn="l" rtl="0">
              <a:spcBef>
                <a:spcPts val="640"/>
              </a:spcBef>
              <a:spcAft>
                <a:spcPts val="0"/>
              </a:spcAft>
              <a:buClr>
                <a:schemeClr val="dk1"/>
              </a:buClr>
              <a:buFont typeface="Arial"/>
              <a:buChar char="•"/>
              <a:defRPr/>
            </a:lvl1pPr>
            <a:lvl2pPr marL="742950" indent="-107950" algn="l" rtl="0">
              <a:spcBef>
                <a:spcPts val="560"/>
              </a:spcBef>
              <a:spcAft>
                <a:spcPts val="0"/>
              </a:spcAft>
              <a:buClr>
                <a:schemeClr val="dk1"/>
              </a:buClr>
              <a:buFont typeface="Arial"/>
              <a:buChar char="–"/>
              <a:defRPr/>
            </a:lvl2pPr>
            <a:lvl3pPr marL="1143000" indent="-76200" algn="l" rtl="0">
              <a:spcBef>
                <a:spcPts val="480"/>
              </a:spcBef>
              <a:spcAft>
                <a:spcPts val="0"/>
              </a:spcAft>
              <a:buClr>
                <a:schemeClr val="dk1"/>
              </a:buClr>
              <a:buFont typeface="Arial"/>
              <a:buChar char="•"/>
              <a:defRPr/>
            </a:lvl3pPr>
            <a:lvl4pPr marL="1600200" indent="-101600" algn="l" rtl="0">
              <a:spcBef>
                <a:spcPts val="400"/>
              </a:spcBef>
              <a:spcAft>
                <a:spcPts val="0"/>
              </a:spcAft>
              <a:buClr>
                <a:schemeClr val="dk1"/>
              </a:buClr>
              <a:buFont typeface="Arial"/>
              <a:buChar char="–"/>
              <a:defRPr/>
            </a:lvl4pPr>
            <a:lvl5pPr marL="2057400" indent="-101600" algn="l" rtl="0">
              <a:spcBef>
                <a:spcPts val="400"/>
              </a:spcBef>
              <a:spcAft>
                <a:spcPts val="0"/>
              </a:spcAft>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a:spLocks noGrp="1"/>
          </p:cNvSpPr>
          <p:nvPr>
            <p:ph type="pic" idx="2"/>
          </p:nvPr>
        </p:nvSpPr>
        <p:spPr>
          <a:xfrm>
            <a:off x="1792288" y="612775"/>
            <a:ext cx="5486399" cy="4114800"/>
          </a:xfrm>
          <a:prstGeom prst="rect">
            <a:avLst/>
          </a:prstGeom>
          <a:noFill/>
          <a:ln>
            <a:noFill/>
          </a:ln>
        </p:spPr>
      </p:sp>
      <p:sp>
        <p:nvSpPr>
          <p:cNvPr id="35" name="Shape 35"/>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
        <p:cNvGrpSpPr/>
        <p:nvPr/>
      </p:nvGrpSpPr>
      <p:grpSpPr>
        <a:xfrm>
          <a:off x="0" y="0"/>
          <a:ext cx="0" cy="0"/>
          <a:chOff x="0" y="0"/>
          <a:chExt cx="0" cy="0"/>
        </a:xfrm>
      </p:grpSpPr>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52" name="Shape 5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4" name="Shape 5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8" name="Shape 5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0" name="Shape 6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66" name="Shape 66"/>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0" name="Shape 10"/>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a:lvl1pPr>
            <a:lvl2pPr marL="742950" marR="0" indent="-107950" algn="l" rtl="0">
              <a:spcBef>
                <a:spcPts val="560"/>
              </a:spcBef>
              <a:spcAft>
                <a:spcPts val="0"/>
              </a:spcAft>
              <a:buClr>
                <a:schemeClr val="dk1"/>
              </a:buClr>
              <a:buFont typeface="Arial"/>
              <a:buChar char="–"/>
              <a:defRPr/>
            </a:lvl2pPr>
            <a:lvl3pPr marL="1143000" marR="0" indent="-76200" algn="l" rtl="0">
              <a:spcBef>
                <a:spcPts val="480"/>
              </a:spcBef>
              <a:spcAft>
                <a:spcPts val="0"/>
              </a:spcAft>
              <a:buClr>
                <a:schemeClr val="dk1"/>
              </a:buClr>
              <a:buFont typeface="Arial"/>
              <a:buChar char="•"/>
              <a:defRPr/>
            </a:lvl3pPr>
            <a:lvl4pPr marL="1600200" marR="0" indent="-101600" algn="l" rtl="0">
              <a:spcBef>
                <a:spcPts val="400"/>
              </a:spcBef>
              <a:spcAft>
                <a:spcPts val="0"/>
              </a:spcAft>
              <a:buClr>
                <a:schemeClr val="dk1"/>
              </a:buClr>
              <a:buFont typeface="Arial"/>
              <a:buChar char="–"/>
              <a:defRPr/>
            </a:lvl4pPr>
            <a:lvl5pPr marL="2057400" marR="0" indent="-101600" algn="l" rtl="0">
              <a:spcBef>
                <a:spcPts val="400"/>
              </a:spcBef>
              <a:spcAft>
                <a:spcPts val="0"/>
              </a:spcAft>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665" name="Shape 665"/>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a:lvl1pPr>
            <a:lvl2pPr marL="742950" marR="0" indent="-107950" algn="l" rtl="0">
              <a:spcBef>
                <a:spcPts val="560"/>
              </a:spcBef>
              <a:spcAft>
                <a:spcPts val="0"/>
              </a:spcAft>
              <a:buClr>
                <a:schemeClr val="dk1"/>
              </a:buClr>
              <a:buFont typeface="Arial"/>
              <a:buChar char="–"/>
              <a:defRPr/>
            </a:lvl2pPr>
            <a:lvl3pPr marL="1143000" marR="0" indent="-76200" algn="l" rtl="0">
              <a:spcBef>
                <a:spcPts val="480"/>
              </a:spcBef>
              <a:spcAft>
                <a:spcPts val="0"/>
              </a:spcAft>
              <a:buClr>
                <a:schemeClr val="dk1"/>
              </a:buClr>
              <a:buFont typeface="Arial"/>
              <a:buChar char="•"/>
              <a:defRPr/>
            </a:lvl3pPr>
            <a:lvl4pPr marL="1600200" marR="0" indent="-101600" algn="l" rtl="0">
              <a:spcBef>
                <a:spcPts val="400"/>
              </a:spcBef>
              <a:spcAft>
                <a:spcPts val="0"/>
              </a:spcAft>
              <a:buClr>
                <a:schemeClr val="dk1"/>
              </a:buClr>
              <a:buFont typeface="Arial"/>
              <a:buChar char="–"/>
              <a:defRPr/>
            </a:lvl4pPr>
            <a:lvl5pPr marL="2057400" marR="0" indent="-101600" algn="l" rtl="0">
              <a:spcBef>
                <a:spcPts val="400"/>
              </a:spcBef>
              <a:spcAft>
                <a:spcPts val="0"/>
              </a:spcAft>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666" name="Shape 66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7" name="Shape 66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8" name="Shape 6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baseline="0">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ct val="25000"/>
                <a:buFont typeface="Calibri"/>
                <a:buNone/>
              </a:pPr>
              <a:t>‹#›</a:t>
            </a:fld>
            <a:endParaRPr lang="en-US" sz="1200" b="0" i="0" u="none" strike="noStrike" cap="none" baseline="0">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1.xml"/><Relationship Id="rId1" Type="http://schemas.openxmlformats.org/officeDocument/2006/relationships/slideLayout" Target="../slideLayouts/slideLayout12.xml"/><Relationship Id="rId5" Type="http://schemas.openxmlformats.org/officeDocument/2006/relationships/hyperlink" Target="http://docs.oracle.com/javase/8/docs/api/java/util/concurrent/atomic/LongAdder.html" TargetMode="External"/><Relationship Id="rId4" Type="http://schemas.openxmlformats.org/officeDocument/2006/relationships/hyperlink" Target="http://grepcode.com/file/repository.grepcode.com/java/root/jdk/openjdk/6-b14/java/util/concurrent/atomic/AtomicInteger.java"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2.xml"/><Relationship Id="rId1" Type="http://schemas.openxmlformats.org/officeDocument/2006/relationships/slideLayout" Target="../slideLayouts/slideLayout12.xml"/><Relationship Id="rId5" Type="http://schemas.openxmlformats.org/officeDocument/2006/relationships/hyperlink" Target="https://docs.oracle.com/javase/8/docs/api/java/util/concurrent/atomic/LongAdder.html" TargetMode="External"/><Relationship Id="rId4" Type="http://schemas.openxmlformats.org/officeDocument/2006/relationships/image" Target="../media/image36.png"/></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docs.oracle.com/javase/7/docs/api/java/util/concurrent/locks/ReentrantReadWriteLock.html"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4.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9.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1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5.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3.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4.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2.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406525" y="2420936"/>
            <a:ext cx="6478586" cy="259397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US" sz="4000" b="0" i="0" u="none" strike="noStrike" cap="none" baseline="0">
                <a:solidFill>
                  <a:schemeClr val="lt1"/>
                </a:solidFill>
                <a:latin typeface="Open Sans"/>
                <a:ea typeface="Open Sans"/>
                <a:cs typeface="Open Sans"/>
                <a:sym typeface="Open Sans"/>
              </a:rPr>
              <a:t>JAVA 8 workshop</a:t>
            </a:r>
            <a:br>
              <a:rPr lang="en-US" sz="4000" b="0" i="0" u="none" strike="noStrike" cap="none" baseline="0">
                <a:solidFill>
                  <a:schemeClr val="lt1"/>
                </a:solidFill>
                <a:latin typeface="Open Sans"/>
                <a:ea typeface="Open Sans"/>
                <a:cs typeface="Open Sans"/>
                <a:sym typeface="Open Sans"/>
              </a:rPr>
            </a:br>
            <a:endParaRPr lang="en-US" sz="4000" b="0" i="0" u="none" strike="noStrike" cap="none" baseline="0">
              <a:solidFill>
                <a:schemeClr val="lt1"/>
              </a:solidFill>
              <a:latin typeface="Open Sans"/>
              <a:ea typeface="Open Sans"/>
              <a:cs typeface="Open Sans"/>
              <a:sym typeface="Open Sans"/>
            </a:endParaRPr>
          </a:p>
        </p:txBody>
      </p:sp>
      <p:pic>
        <p:nvPicPr>
          <p:cNvPr id="87" name="Shape 87"/>
          <p:cNvPicPr preferRelativeResize="0"/>
          <p:nvPr/>
        </p:nvPicPr>
        <p:blipFill rotWithShape="1">
          <a:blip r:embed="rId4">
            <a:alphaModFix/>
          </a:blip>
          <a:srcRect/>
          <a:stretch/>
        </p:blipFill>
        <p:spPr>
          <a:xfrm>
            <a:off x="2252661" y="476250"/>
            <a:ext cx="4638674" cy="1512886"/>
          </a:xfrm>
          <a:prstGeom prst="rect">
            <a:avLst/>
          </a:prstGeom>
          <a:noFill/>
          <a:ln>
            <a:noFill/>
          </a:ln>
        </p:spPr>
      </p:pic>
      <p:sp>
        <p:nvSpPr>
          <p:cNvPr id="88" name="Shape 88"/>
          <p:cNvSpPr txBox="1"/>
          <p:nvPr/>
        </p:nvSpPr>
        <p:spPr>
          <a:xfrm>
            <a:off x="2735261" y="5381625"/>
            <a:ext cx="3673475" cy="423861"/>
          </a:xfrm>
          <a:prstGeom prst="rect">
            <a:avLst/>
          </a:prstGeom>
          <a:noFill/>
          <a:ln>
            <a:noFill/>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7" name="Shape 85"/>
          <p:cNvPicPr preferRelativeResize="0"/>
          <p:nvPr/>
        </p:nvPicPr>
        <p:blipFill rotWithShape="1">
          <a:blip r:embed="rId5">
            <a:alphaModFix/>
          </a:blip>
          <a:srcRect/>
          <a:stretch/>
        </p:blipFill>
        <p:spPr>
          <a:xfrm>
            <a:off x="6705600" y="4953000"/>
            <a:ext cx="2252662" cy="1700212"/>
          </a:xfrm>
          <a:prstGeom prst="rect">
            <a:avLst/>
          </a:prstGeom>
          <a:noFill/>
          <a:ln>
            <a:noFill/>
          </a:ln>
        </p:spPr>
      </p:pic>
      <p:sp>
        <p:nvSpPr>
          <p:cNvPr id="10" name="Shape 86"/>
          <p:cNvSpPr txBox="1">
            <a:spLocks/>
          </p:cNvSpPr>
          <p:nvPr/>
        </p:nvSpPr>
        <p:spPr>
          <a:xfrm>
            <a:off x="6629400" y="5715000"/>
            <a:ext cx="2362200" cy="720724"/>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20000"/>
              </a:lnSpc>
              <a:spcBef>
                <a:spcPts val="0"/>
              </a:spcBef>
              <a:spcAft>
                <a:spcPts val="0"/>
              </a:spcAft>
              <a:buClr>
                <a:schemeClr val="lt1"/>
              </a:buClr>
              <a:buSzPct val="25000"/>
              <a:buFont typeface="Arial"/>
              <a:buNone/>
              <a:tabLst/>
              <a:defRPr/>
            </a:pPr>
            <a:r>
              <a:rPr kumimoji="0" lang="en-US" sz="2500" b="0" i="0" u="none" strike="noStrike" kern="0" cap="none" spc="0" normalizeH="0" baseline="0" noProof="0" dirty="0" err="1" smtClean="0">
                <a:ln>
                  <a:noFill/>
                </a:ln>
                <a:solidFill>
                  <a:schemeClr val="lt1"/>
                </a:solidFill>
                <a:effectLst/>
                <a:uLnTx/>
                <a:uFillTx/>
                <a:latin typeface="Open Sans"/>
                <a:ea typeface="Open Sans"/>
                <a:cs typeface="Open Sans"/>
                <a:sym typeface="Open Sans"/>
              </a:rPr>
              <a:t>Chaim</a:t>
            </a:r>
            <a:r>
              <a:rPr kumimoji="0" lang="en-US" sz="2500" b="0" i="0" u="none" strike="noStrike" kern="0" cap="none" spc="0" normalizeH="0" baseline="0" noProof="0" dirty="0" smtClean="0">
                <a:ln>
                  <a:noFill/>
                </a:ln>
                <a:solidFill>
                  <a:schemeClr val="lt1"/>
                </a:solidFill>
                <a:effectLst/>
                <a:uLnTx/>
                <a:uFillTx/>
                <a:latin typeface="Open Sans"/>
                <a:ea typeface="Open Sans"/>
                <a:cs typeface="Open Sans"/>
                <a:sym typeface="Open Sans"/>
              </a:rPr>
              <a:t> Turkel</a:t>
            </a:r>
            <a:endParaRPr kumimoji="0" lang="en-US" sz="2500" b="0" i="0" u="none" strike="noStrike" kern="0" cap="none" spc="0" normalizeH="0" baseline="0" noProof="0" dirty="0">
              <a:ln>
                <a:noFill/>
              </a:ln>
              <a:solidFill>
                <a:schemeClr val="lt1"/>
              </a:solidFill>
              <a:effectLst/>
              <a:uLnTx/>
              <a:uFillTx/>
              <a:latin typeface="Open Sans"/>
              <a:ea typeface="Open Sans"/>
              <a:cs typeface="Open Sans"/>
              <a:sym typeface="Open Sans"/>
            </a:endParaRPr>
          </a:p>
        </p:txBody>
      </p:sp>
      <p:sp>
        <p:nvSpPr>
          <p:cNvPr id="9" name="Subtitle 8"/>
          <p:cNvSpPr>
            <a:spLocks noGrp="1"/>
          </p:cNvSpPr>
          <p:nvPr>
            <p:ph type="subTitle" idx="1"/>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2"/>
        <p:cNvGrpSpPr/>
        <p:nvPr/>
      </p:nvGrpSpPr>
      <p:grpSpPr>
        <a:xfrm>
          <a:off x="0" y="0"/>
          <a:ext cx="0" cy="0"/>
          <a:chOff x="0" y="0"/>
          <a:chExt cx="0" cy="0"/>
        </a:xfrm>
      </p:grpSpPr>
      <p:sp>
        <p:nvSpPr>
          <p:cNvPr id="163" name="Shape 16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64" name="Shape 16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5" name="Shape 165"/>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2"/>
        <p:cNvGrpSpPr/>
        <p:nvPr/>
      </p:nvGrpSpPr>
      <p:grpSpPr>
        <a:xfrm>
          <a:off x="0" y="0"/>
          <a:ext cx="0" cy="0"/>
          <a:chOff x="0" y="0"/>
          <a:chExt cx="0" cy="0"/>
        </a:xfrm>
      </p:grpSpPr>
      <p:sp>
        <p:nvSpPr>
          <p:cNvPr id="1243" name="Shape 1243"/>
          <p:cNvSpPr txBox="1"/>
          <p:nvPr/>
        </p:nvSpPr>
        <p:spPr>
          <a:xfrm>
            <a:off x="250825" y="489267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44" name="Shape 1244"/>
          <p:cNvSpPr txBox="1"/>
          <p:nvPr/>
        </p:nvSpPr>
        <p:spPr>
          <a:xfrm>
            <a:off x="179386" y="2124075"/>
            <a:ext cx="8785225" cy="18097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45" name="Shape 124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46" name="Shape 124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47" name="Shape 1247"/>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Collection - 		External iteration</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 		Internal Iteration</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248" name="Shape 1248"/>
          <p:cNvPicPr preferRelativeResize="0"/>
          <p:nvPr/>
        </p:nvPicPr>
        <p:blipFill rotWithShape="1">
          <a:blip r:embed="rId4">
            <a:alphaModFix/>
          </a:blip>
          <a:srcRect/>
          <a:stretch/>
        </p:blipFill>
        <p:spPr>
          <a:xfrm>
            <a:off x="1547812" y="2276475"/>
            <a:ext cx="6165849" cy="1495424"/>
          </a:xfrm>
          <a:prstGeom prst="rect">
            <a:avLst/>
          </a:prstGeom>
          <a:noFill/>
          <a:ln>
            <a:noFill/>
          </a:ln>
        </p:spPr>
      </p:pic>
      <p:pic>
        <p:nvPicPr>
          <p:cNvPr id="1249" name="Shape 1249"/>
          <p:cNvPicPr preferRelativeResize="0"/>
          <p:nvPr/>
        </p:nvPicPr>
        <p:blipFill rotWithShape="1">
          <a:blip r:embed="rId5">
            <a:alphaModFix/>
          </a:blip>
          <a:srcRect/>
          <a:stretch/>
        </p:blipFill>
        <p:spPr>
          <a:xfrm>
            <a:off x="1557337" y="5013325"/>
            <a:ext cx="6254749" cy="1566861"/>
          </a:xfrm>
          <a:prstGeom prst="rect">
            <a:avLst/>
          </a:prstGeom>
          <a:noFill/>
          <a:ln>
            <a:noFill/>
          </a:ln>
        </p:spPr>
      </p:pic>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53"/>
        <p:cNvGrpSpPr/>
        <p:nvPr/>
      </p:nvGrpSpPr>
      <p:grpSpPr>
        <a:xfrm>
          <a:off x="0" y="0"/>
          <a:ext cx="0" cy="0"/>
          <a:chOff x="0" y="0"/>
          <a:chExt cx="0" cy="0"/>
        </a:xfrm>
      </p:grpSpPr>
      <p:sp>
        <p:nvSpPr>
          <p:cNvPr id="1254" name="Shape 1254"/>
          <p:cNvSpPr txBox="1">
            <a:spLocks noGrp="1"/>
          </p:cNvSpPr>
          <p:nvPr>
            <p:ph type="ctrTitle"/>
          </p:nvPr>
        </p:nvSpPr>
        <p:spPr>
          <a:xfrm>
            <a:off x="1547813" y="549275"/>
            <a:ext cx="7367588"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with Streams</a:t>
            </a:r>
          </a:p>
        </p:txBody>
      </p:sp>
      <p:pic>
        <p:nvPicPr>
          <p:cNvPr id="1255" name="Shape 125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56" name="Shape 1256"/>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smtClean="0">
                <a:solidFill>
                  <a:srgbClr val="000000"/>
                </a:solidFill>
                <a:latin typeface="Open Sans"/>
                <a:ea typeface="Open Sans"/>
                <a:cs typeface="Open Sans"/>
                <a:sym typeface="Open Sans"/>
              </a:rPr>
              <a:t>Stream:	A </a:t>
            </a:r>
            <a:r>
              <a:rPr lang="en-US" sz="2000" b="0" i="0" u="none" strike="noStrike" cap="none" baseline="0" dirty="0">
                <a:solidFill>
                  <a:srgbClr val="000000"/>
                </a:solidFill>
                <a:latin typeface="Open Sans"/>
                <a:ea typeface="Open Sans"/>
                <a:cs typeface="Open Sans"/>
                <a:sym typeface="Open Sans"/>
              </a:rPr>
              <a:t>sequence of elements of a source that supports 			aggregate operations</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742950" marR="0" lvl="1" indent="-285750" algn="l" rtl="0">
              <a:lnSpc>
                <a:spcPct val="100000"/>
              </a:lnSpc>
              <a:spcBef>
                <a:spcPts val="3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Streams are not data-structures.</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Their goal is to compute and aggregate.</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They consume their data from I/O sources, Arrays and collections.</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Support SQL like operations and some other commonly used </a:t>
            </a:r>
            <a:r>
              <a:rPr lang="en-US" sz="1600" b="0" i="0" u="none" strike="noStrike" cap="none" baseline="0" dirty="0" smtClean="0">
                <a:solidFill>
                  <a:srgbClr val="000000"/>
                </a:solidFill>
                <a:latin typeface="Open Sans"/>
                <a:ea typeface="Open Sans"/>
                <a:cs typeface="Open Sans"/>
                <a:sym typeface="Open Sans"/>
              </a:rPr>
              <a:t>functionality </a:t>
            </a:r>
            <a:r>
              <a:rPr lang="en-US" sz="1600" b="0" i="0" u="none" strike="noStrike" cap="none" baseline="0" dirty="0">
                <a:solidFill>
                  <a:srgbClr val="000000"/>
                </a:solidFill>
                <a:latin typeface="Open Sans"/>
                <a:ea typeface="Open Sans"/>
                <a:cs typeface="Open Sans"/>
                <a:sym typeface="Open Sans"/>
              </a:rPr>
              <a:t>such as map, reduce, filter, collect, sort and more. </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Streams are immutable – they cannot change the data.</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Therefore they are thread-safe.</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Streams can run parallel (Several cores).</a:t>
            </a:r>
          </a:p>
          <a:p>
            <a:pPr marL="742950" marR="0" lvl="1" indent="-285750" algn="l" rtl="0">
              <a:lnSpc>
                <a:spcPct val="100000"/>
              </a:lnSpc>
              <a:spcBef>
                <a:spcPts val="15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Streams uses pipelines  and optimize the operations needed to minimum iterations.</a:t>
            </a:r>
            <a:br>
              <a:rPr lang="en-US" sz="1600" b="0" i="0" u="none" strike="noStrike" cap="none" baseline="0" dirty="0">
                <a:solidFill>
                  <a:srgbClr val="000000"/>
                </a:solidFill>
                <a:latin typeface="Open Sans"/>
                <a:ea typeface="Open Sans"/>
                <a:cs typeface="Open Sans"/>
                <a:sym typeface="Open Sans"/>
              </a:rPr>
            </a:br>
            <a:endParaRPr lang="en-US" sz="16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16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60"/>
        <p:cNvGrpSpPr/>
        <p:nvPr/>
      </p:nvGrpSpPr>
      <p:grpSpPr>
        <a:xfrm>
          <a:off x="0" y="0"/>
          <a:ext cx="0" cy="0"/>
          <a:chOff x="0" y="0"/>
          <a:chExt cx="0" cy="0"/>
        </a:xfrm>
      </p:grpSpPr>
      <p:sp>
        <p:nvSpPr>
          <p:cNvPr id="1261" name="Shape 126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62" name="Shape 126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63" name="Shape 1263"/>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Creating streams: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IntStream.range(1, 100);</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Stream.of("Java 8 ", "Lambdas");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File.list(Paths.get("some-folder"));</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Files.lines(Paths.get("data.txt"));</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myList.parallelStream();</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100000"/>
              <a:buFont typeface="Arial"/>
              <a:buChar char="–"/>
            </a:pPr>
            <a:r>
              <a:rPr lang="en-US" sz="2000">
                <a:latin typeface="Open Sans"/>
                <a:ea typeface="Open Sans"/>
                <a:cs typeface="Open Sans"/>
                <a:sym typeface="Open Sans"/>
              </a:rPr>
              <a:t>Stream.iterate(new int[]{0, 1}, t -&gt; new int[]{t[1], t[0]+t[1]})</a:t>
            </a:r>
          </a:p>
          <a:p>
            <a:pPr marL="457200" marR="0" lvl="0" indent="0" algn="l" rtl="0">
              <a:lnSpc>
                <a:spcPct val="100000"/>
              </a:lnSpc>
              <a:spcBef>
                <a:spcPts val="400"/>
              </a:spcBef>
              <a:spcAft>
                <a:spcPts val="0"/>
              </a:spcAft>
              <a:buNone/>
            </a:pPr>
            <a:endParaRPr sz="2000">
              <a:latin typeface="Open Sans"/>
              <a:ea typeface="Open Sans"/>
              <a:cs typeface="Open Sans"/>
              <a:sym typeface="Open Sans"/>
            </a:endParaRPr>
          </a:p>
          <a:p>
            <a:pPr marL="742950" marR="0" lvl="1" indent="-28575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67"/>
        <p:cNvGrpSpPr/>
        <p:nvPr/>
      </p:nvGrpSpPr>
      <p:grpSpPr>
        <a:xfrm>
          <a:off x="0" y="0"/>
          <a:ext cx="0" cy="0"/>
          <a:chOff x="0" y="0"/>
          <a:chExt cx="0" cy="0"/>
        </a:xfrm>
      </p:grpSpPr>
      <p:sp>
        <p:nvSpPr>
          <p:cNvPr id="1268" name="Shape 126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69" name="Shape 126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70" name="Shape 1270"/>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Map</a:t>
            </a:r>
            <a:br>
              <a:rPr lang="en-US" sz="2000" b="1" i="0" u="none" strike="noStrike" cap="none" baseline="0">
                <a:solidFill>
                  <a:srgbClr val="000000"/>
                </a:solidFill>
                <a:latin typeface="Open Sans"/>
                <a:ea typeface="Open Sans"/>
                <a:cs typeface="Open Sans"/>
                <a:sym typeface="Open Sans"/>
              </a:rPr>
            </a:br>
            <a:endParaRPr lang="en-US"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560"/>
              </a:spcBef>
              <a:spcAft>
                <a:spcPts val="0"/>
              </a:spcAft>
              <a:buClr>
                <a:srgbClr val="000000"/>
              </a:buClr>
              <a:buSzPct val="175000"/>
              <a:buFont typeface="Arial"/>
              <a:buChar char="•"/>
            </a:pPr>
            <a:r>
              <a:rPr lang="en-US" sz="1600" b="0" i="0" u="none" strike="noStrike" cap="none" baseline="0">
                <a:solidFill>
                  <a:srgbClr val="000000"/>
                </a:solidFill>
                <a:latin typeface="Consolas"/>
                <a:ea typeface="Consolas"/>
                <a:cs typeface="Consolas"/>
                <a:sym typeface="Consolas"/>
              </a:rPr>
              <a:t>&lt;R&gt; Stream&lt;R&gt; map (Function&lt;?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 ? </a:t>
            </a:r>
            <a:r>
              <a:rPr lang="en-US" sz="1600" b="1" i="0" u="none" strike="noStrike" cap="none" baseline="0">
                <a:solidFill>
                  <a:srgbClr val="7F0055"/>
                </a:solidFill>
                <a:latin typeface="Consolas"/>
                <a:ea typeface="Consolas"/>
                <a:cs typeface="Consolas"/>
                <a:sym typeface="Consolas"/>
              </a:rPr>
              <a:t>extends</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R&gt; </a:t>
            </a:r>
            <a:r>
              <a:rPr lang="en-US" sz="1600" b="0" i="0" u="none" strike="noStrike" cap="none" baseline="0">
                <a:solidFill>
                  <a:srgbClr val="6A3E3E"/>
                </a:solidFill>
                <a:latin typeface="Consolas"/>
                <a:ea typeface="Consolas"/>
                <a:cs typeface="Consolas"/>
                <a:sym typeface="Consolas"/>
              </a:rPr>
              <a:t>mapper</a:t>
            </a:r>
            <a:r>
              <a:rPr lang="en-US" sz="1600" b="0" i="0" u="none" strike="noStrike" cap="none" baseline="0">
                <a:solidFill>
                  <a:srgbClr val="000000"/>
                </a:solidFill>
                <a:latin typeface="Consolas"/>
                <a:ea typeface="Consolas"/>
                <a:cs typeface="Consolas"/>
                <a:sym typeface="Consolas"/>
              </a:rPr>
              <a:t>);</a:t>
            </a:r>
            <a:r>
              <a:rPr lang="en-US" sz="2800" b="0" i="0" u="none" strike="noStrike" cap="none" baseline="0">
                <a:solidFill>
                  <a:srgbClr val="000000"/>
                </a:solidFill>
                <a:latin typeface="Open Sans"/>
                <a:ea typeface="Open Sans"/>
                <a:cs typeface="Open Sans"/>
                <a:sym typeface="Open Sans"/>
              </a:rPr>
              <a:t/>
            </a:r>
            <a:br>
              <a:rPr lang="en-US" sz="2800" b="0" i="0" u="none" strike="noStrike" cap="none" baseline="0">
                <a:solidFill>
                  <a:srgbClr val="000000"/>
                </a:solidFill>
                <a:latin typeface="Open Sans"/>
                <a:ea typeface="Open Sans"/>
                <a:cs typeface="Open Sans"/>
                <a:sym typeface="Open Sans"/>
              </a:rPr>
            </a:br>
            <a:endParaRPr lang="en-US" sz="28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Apply the mapper function on each element of the stream. And generate a new stream of the output by gathering the results of the mapper function.</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74"/>
        <p:cNvGrpSpPr/>
        <p:nvPr/>
      </p:nvGrpSpPr>
      <p:grpSpPr>
        <a:xfrm>
          <a:off x="0" y="0"/>
          <a:ext cx="0" cy="0"/>
          <a:chOff x="0" y="0"/>
          <a:chExt cx="0" cy="0"/>
        </a:xfrm>
      </p:grpSpPr>
      <p:sp>
        <p:nvSpPr>
          <p:cNvPr id="1275" name="Shape 1275"/>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76" name="Shape 127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77" name="Shape 127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78" name="Shape 1278"/>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Map</a:t>
            </a:r>
            <a:br>
              <a:rPr lang="en-US" sz="2000" b="1" i="0" u="none" strike="noStrike" cap="none" baseline="0">
                <a:solidFill>
                  <a:srgbClr val="000000"/>
                </a:solidFill>
                <a:latin typeface="Open Sans"/>
                <a:ea typeface="Open Sans"/>
                <a:cs typeface="Open Sans"/>
                <a:sym typeface="Open Sans"/>
              </a:rPr>
            </a:br>
            <a:endParaRPr lang="en-US"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560"/>
              </a:spcBef>
              <a:spcAft>
                <a:spcPts val="0"/>
              </a:spcAft>
              <a:buClr>
                <a:srgbClr val="000000"/>
              </a:buClr>
              <a:buSzPct val="175000"/>
              <a:buFont typeface="Arial"/>
              <a:buChar char="•"/>
            </a:pPr>
            <a:r>
              <a:rPr lang="en-US" sz="1600" b="0" i="0" u="none" strike="noStrike" cap="none" baseline="0">
                <a:solidFill>
                  <a:srgbClr val="000000"/>
                </a:solidFill>
                <a:latin typeface="Consolas"/>
                <a:ea typeface="Consolas"/>
                <a:cs typeface="Consolas"/>
                <a:sym typeface="Consolas"/>
              </a:rPr>
              <a:t>&lt;R&gt; Stream&lt;R&gt; map (Function&lt;?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 ? </a:t>
            </a:r>
            <a:r>
              <a:rPr lang="en-US" sz="1600" b="1" i="0" u="none" strike="noStrike" cap="none" baseline="0">
                <a:solidFill>
                  <a:srgbClr val="7F0055"/>
                </a:solidFill>
                <a:latin typeface="Consolas"/>
                <a:ea typeface="Consolas"/>
                <a:cs typeface="Consolas"/>
                <a:sym typeface="Consolas"/>
              </a:rPr>
              <a:t>extends</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R&gt; </a:t>
            </a:r>
            <a:r>
              <a:rPr lang="en-US" sz="1600" b="0" i="0" u="none" strike="noStrike" cap="none" baseline="0">
                <a:solidFill>
                  <a:srgbClr val="6A3E3E"/>
                </a:solidFill>
                <a:latin typeface="Consolas"/>
                <a:ea typeface="Consolas"/>
                <a:cs typeface="Consolas"/>
                <a:sym typeface="Consolas"/>
              </a:rPr>
              <a:t>mapper</a:t>
            </a:r>
            <a:r>
              <a:rPr lang="en-US" sz="1600" b="0" i="0" u="none" strike="noStrike" cap="none" baseline="0">
                <a:solidFill>
                  <a:srgbClr val="000000"/>
                </a:solidFill>
                <a:latin typeface="Consolas"/>
                <a:ea typeface="Consolas"/>
                <a:cs typeface="Consolas"/>
                <a:sym typeface="Consolas"/>
              </a:rPr>
              <a:t>);</a:t>
            </a:r>
            <a:r>
              <a:rPr lang="en-US" sz="2800" b="0" i="0" u="none" strike="noStrike" cap="none" baseline="0">
                <a:solidFill>
                  <a:srgbClr val="000000"/>
                </a:solidFill>
                <a:latin typeface="Open Sans"/>
                <a:ea typeface="Open Sans"/>
                <a:cs typeface="Open Sans"/>
                <a:sym typeface="Open Sans"/>
              </a:rPr>
              <a:t/>
            </a:r>
            <a:br>
              <a:rPr lang="en-US" sz="2800" b="0" i="0" u="none" strike="noStrike" cap="none" baseline="0">
                <a:solidFill>
                  <a:srgbClr val="000000"/>
                </a:solidFill>
                <a:latin typeface="Open Sans"/>
                <a:ea typeface="Open Sans"/>
                <a:cs typeface="Open Sans"/>
                <a:sym typeface="Open Sans"/>
              </a:rPr>
            </a:br>
            <a:endParaRPr lang="en-US" sz="28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Apply the mapper function on each element of the stream. And generate a new stream of the output by gathering the results of the mapper function.</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Stream&lt;String&gt; </a:t>
            </a:r>
            <a:r>
              <a:rPr lang="en-US" sz="1600" b="0" i="0" u="none" strike="noStrike" cap="none" baseline="0">
                <a:solidFill>
                  <a:srgbClr val="6A3E3E"/>
                </a:solidFill>
                <a:latin typeface="Consolas"/>
                <a:ea typeface="Consolas"/>
                <a:cs typeface="Consolas"/>
                <a:sym typeface="Consolas"/>
              </a:rPr>
              <a:t>fatDishes</a:t>
            </a:r>
            <a:r>
              <a:rPr lang="en-US" sz="1600" b="0" i="0" u="none" strike="noStrike" cap="none" baseline="0">
                <a:solidFill>
                  <a:srgbClr val="000000"/>
                </a:solidFill>
                <a:latin typeface="Consolas"/>
                <a:ea typeface="Consolas"/>
                <a:cs typeface="Consolas"/>
                <a:sym typeface="Consolas"/>
              </a:rPr>
              <a:t> =  </a:t>
            </a:r>
            <a:r>
              <a:rPr lang="en-US" sz="1600" b="0" i="0" u="none" strike="noStrike" cap="none" baseline="0">
                <a:solidFill>
                  <a:srgbClr val="6A3E3E"/>
                </a:solidFill>
                <a:latin typeface="Consolas"/>
                <a:ea typeface="Consolas"/>
                <a:cs typeface="Consolas"/>
                <a:sym typeface="Consolas"/>
              </a:rPr>
              <a:t>menu</a:t>
            </a:r>
            <a:r>
              <a:rPr lang="en-US" sz="1600" b="0" i="0" u="none" strike="noStrike" cap="none" baseline="0">
                <a:solidFill>
                  <a:srgbClr val="000000"/>
                </a:solidFill>
                <a:latin typeface="Consolas"/>
                <a:ea typeface="Consolas"/>
                <a:cs typeface="Consolas"/>
                <a:sym typeface="Consolas"/>
              </a:rPr>
              <a:t>.stream()</a:t>
            </a:r>
          </a:p>
          <a:p>
            <a:pPr marL="0" marR="0" lvl="0" indent="0" algn="l" rtl="0">
              <a:lnSpc>
                <a:spcPct val="100000"/>
              </a:lnSpc>
              <a:spcBef>
                <a:spcPts val="400"/>
              </a:spcBef>
              <a:spcAft>
                <a:spcPts val="0"/>
              </a:spcAft>
              <a:buClr>
                <a:srgbClr val="000000"/>
              </a:buClr>
              <a:buSzPct val="25000"/>
              <a:buFont typeface="Consolas"/>
              <a:buNone/>
            </a:pPr>
            <a:r>
              <a:rPr lang="en-US" sz="20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.map(Dish::getName)	</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82"/>
        <p:cNvGrpSpPr/>
        <p:nvPr/>
      </p:nvGrpSpPr>
      <p:grpSpPr>
        <a:xfrm>
          <a:off x="0" y="0"/>
          <a:ext cx="0" cy="0"/>
          <a:chOff x="0" y="0"/>
          <a:chExt cx="0" cy="0"/>
        </a:xfrm>
      </p:grpSpPr>
      <p:sp>
        <p:nvSpPr>
          <p:cNvPr id="1283" name="Shape 1283"/>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84" name="Shape 128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85" name="Shape 128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86" name="Shape 1286"/>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Map</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560"/>
              </a:spcBef>
              <a:spcAft>
                <a:spcPts val="0"/>
              </a:spcAft>
              <a:buClr>
                <a:srgbClr val="000000"/>
              </a:buClr>
              <a:buSzPct val="175000"/>
              <a:buFont typeface="Arial"/>
              <a:buChar char="•"/>
            </a:pPr>
            <a:r>
              <a:rPr lang="en-US" sz="1600" b="0" i="0" u="none" strike="noStrike" cap="none" baseline="0" dirty="0">
                <a:solidFill>
                  <a:srgbClr val="000000"/>
                </a:solidFill>
                <a:latin typeface="Consolas"/>
                <a:ea typeface="Consolas"/>
                <a:cs typeface="Consolas"/>
                <a:sym typeface="Consolas"/>
              </a:rPr>
              <a:t>&lt;R&gt; Stream&lt;R&gt; map (Function&lt;? </a:t>
            </a:r>
            <a:r>
              <a:rPr lang="en-US" sz="1600" b="1" i="0" u="none" strike="noStrike" cap="none" baseline="0" dirty="0">
                <a:solidFill>
                  <a:srgbClr val="7F0055"/>
                </a:solidFill>
                <a:latin typeface="Consolas"/>
                <a:ea typeface="Consolas"/>
                <a:cs typeface="Consolas"/>
                <a:sym typeface="Consolas"/>
              </a:rPr>
              <a:t>super</a:t>
            </a:r>
            <a:r>
              <a:rPr lang="en-US" sz="1600" b="1"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T, ? </a:t>
            </a:r>
            <a:r>
              <a:rPr lang="en-US" sz="1600" b="1" i="0" u="none" strike="noStrike" cap="none" baseline="0" dirty="0">
                <a:solidFill>
                  <a:srgbClr val="7F0055"/>
                </a:solidFill>
                <a:latin typeface="Consolas"/>
                <a:ea typeface="Consolas"/>
                <a:cs typeface="Consolas"/>
                <a:sym typeface="Consolas"/>
              </a:rPr>
              <a:t>extends</a:t>
            </a:r>
            <a:r>
              <a:rPr lang="en-US" sz="1600" b="1"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R&gt; </a:t>
            </a:r>
            <a:r>
              <a:rPr lang="en-US" sz="1600" b="0" i="0" u="none" strike="noStrike" cap="none" baseline="0" dirty="0" err="1">
                <a:solidFill>
                  <a:srgbClr val="6A3E3E"/>
                </a:solidFill>
                <a:latin typeface="Consolas"/>
                <a:ea typeface="Consolas"/>
                <a:cs typeface="Consolas"/>
                <a:sym typeface="Consolas"/>
              </a:rPr>
              <a:t>mapper</a:t>
            </a:r>
            <a:r>
              <a:rPr lang="en-US" sz="1600" b="0" i="0" u="none" strike="noStrike" cap="none" baseline="0" dirty="0">
                <a:solidFill>
                  <a:srgbClr val="000000"/>
                </a:solidFill>
                <a:latin typeface="Consolas"/>
                <a:ea typeface="Consolas"/>
                <a:cs typeface="Consolas"/>
                <a:sym typeface="Consolas"/>
              </a:rPr>
              <a:t>);</a:t>
            </a:r>
            <a:r>
              <a:rPr lang="en-US" sz="2800" b="0" i="0" u="none" strike="noStrike" cap="none" baseline="0" dirty="0">
                <a:solidFill>
                  <a:srgbClr val="000000"/>
                </a:solidFill>
                <a:latin typeface="Open Sans"/>
                <a:ea typeface="Open Sans"/>
                <a:cs typeface="Open Sans"/>
                <a:sym typeface="Open Sans"/>
              </a:rPr>
              <a:t/>
            </a:r>
            <a:br>
              <a:rPr lang="en-US" sz="2800" b="0" i="0" u="none" strike="noStrike" cap="none" baseline="0" dirty="0">
                <a:solidFill>
                  <a:srgbClr val="000000"/>
                </a:solidFill>
                <a:latin typeface="Open Sans"/>
                <a:ea typeface="Open Sans"/>
                <a:cs typeface="Open Sans"/>
                <a:sym typeface="Open Sans"/>
              </a:rPr>
            </a:br>
            <a:endParaRPr lang="en-US" sz="28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Apply the </a:t>
            </a:r>
            <a:r>
              <a:rPr lang="en-US" sz="2000" b="0" i="0" u="none" strike="noStrike" cap="none" baseline="0" dirty="0" err="1">
                <a:solidFill>
                  <a:srgbClr val="000000"/>
                </a:solidFill>
                <a:latin typeface="Open Sans"/>
                <a:ea typeface="Open Sans"/>
                <a:cs typeface="Open Sans"/>
                <a:sym typeface="Open Sans"/>
              </a:rPr>
              <a:t>mapper</a:t>
            </a:r>
            <a:r>
              <a:rPr lang="en-US" sz="2000" b="0" i="0" u="none" strike="noStrike" cap="none" baseline="0" dirty="0">
                <a:solidFill>
                  <a:srgbClr val="000000"/>
                </a:solidFill>
                <a:latin typeface="Open Sans"/>
                <a:ea typeface="Open Sans"/>
                <a:cs typeface="Open Sans"/>
                <a:sym typeface="Open Sans"/>
              </a:rPr>
              <a:t> function on each element of the stream. And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generate </a:t>
            </a:r>
            <a:r>
              <a:rPr lang="en-US" sz="2000" b="0" i="0" u="none" strike="noStrike" cap="none" baseline="0" dirty="0">
                <a:solidFill>
                  <a:srgbClr val="000000"/>
                </a:solidFill>
                <a:latin typeface="Open Sans"/>
                <a:ea typeface="Open Sans"/>
                <a:cs typeface="Open Sans"/>
                <a:sym typeface="Open Sans"/>
              </a:rPr>
              <a:t>a new stream of the output by gathering the results of </a:t>
            </a:r>
            <a:r>
              <a:rPr lang="en-US" sz="2000" b="0" i="0" u="none" strike="noStrike" cap="none" baseline="0" dirty="0" smtClean="0">
                <a:solidFill>
                  <a:srgbClr val="000000"/>
                </a:solidFill>
                <a:latin typeface="Open Sans"/>
                <a:ea typeface="Open Sans"/>
                <a:cs typeface="Open Sans"/>
                <a:sym typeface="Open Sans"/>
              </a:rPr>
              <a:t>the </a:t>
            </a:r>
            <a:r>
              <a:rPr lang="en-US" sz="2000" b="0" i="0" u="none" strike="noStrike" cap="none" baseline="0" dirty="0" err="1">
                <a:solidFill>
                  <a:srgbClr val="000000"/>
                </a:solidFill>
                <a:latin typeface="Open Sans"/>
                <a:ea typeface="Open Sans"/>
                <a:cs typeface="Open Sans"/>
                <a:sym typeface="Open Sans"/>
              </a:rPr>
              <a:t>mapper</a:t>
            </a:r>
            <a:r>
              <a:rPr lang="en-US" sz="2000" b="0" i="0" u="none" strike="noStrike" cap="none" baseline="0" dirty="0">
                <a:solidFill>
                  <a:srgbClr val="000000"/>
                </a:solidFill>
                <a:latin typeface="Open Sans"/>
                <a:ea typeface="Open Sans"/>
                <a:cs typeface="Open Sans"/>
                <a:sym typeface="Open Sans"/>
              </a:rPr>
              <a:t> function.</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Stream&lt;String&gt; </a:t>
            </a:r>
            <a:r>
              <a:rPr lang="en-US" sz="1600" b="0" i="0" u="none" strike="noStrike" cap="none" baseline="0" dirty="0" err="1">
                <a:solidFill>
                  <a:srgbClr val="6A3E3E"/>
                </a:solidFill>
                <a:latin typeface="Consolas"/>
                <a:ea typeface="Consolas"/>
                <a:cs typeface="Consolas"/>
                <a:sym typeface="Consolas"/>
              </a:rPr>
              <a:t>fatDishes</a:t>
            </a:r>
            <a:r>
              <a:rPr lang="en-US" sz="1600" b="0" i="0" u="none" strike="noStrike" cap="none" baseline="0" dirty="0">
                <a:solidFill>
                  <a:srgbClr val="000000"/>
                </a:solidFill>
                <a:latin typeface="Consolas"/>
                <a:ea typeface="Consolas"/>
                <a:cs typeface="Consolas"/>
                <a:sym typeface="Consolas"/>
              </a:rPr>
              <a:t> =  </a:t>
            </a:r>
            <a:r>
              <a:rPr lang="en-US" sz="1600" b="0" i="0" u="none" strike="noStrike" cap="none" baseline="0" dirty="0" err="1">
                <a:solidFill>
                  <a:srgbClr val="6A3E3E"/>
                </a:solidFill>
                <a:latin typeface="Consolas"/>
                <a:ea typeface="Consolas"/>
                <a:cs typeface="Consolas"/>
                <a:sym typeface="Consolas"/>
              </a:rPr>
              <a:t>menu</a:t>
            </a:r>
            <a:r>
              <a:rPr lang="en-US" sz="1600" b="0" i="0" u="none" strike="noStrike" cap="none" baseline="0" dirty="0" err="1">
                <a:solidFill>
                  <a:srgbClr val="000000"/>
                </a:solidFill>
                <a:latin typeface="Consolas"/>
                <a:ea typeface="Consolas"/>
                <a:cs typeface="Consolas"/>
                <a:sym typeface="Consolas"/>
              </a:rPr>
              <a:t>.stream</a:t>
            </a:r>
            <a:r>
              <a:rPr lang="en-US" sz="1600" b="0" i="0" u="none" strike="noStrike" cap="none" baseline="0" dirty="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rgbClr val="000000"/>
              </a:buClr>
              <a:buSzPct val="25000"/>
              <a:buFont typeface="Consolas"/>
              <a:buNone/>
            </a:pPr>
            <a:r>
              <a:rPr lang="en-US" sz="2000" b="0"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.map(Dish::</a:t>
            </a:r>
            <a:r>
              <a:rPr lang="en-US" sz="1600" b="0" i="0" u="none" strike="noStrike" cap="none" baseline="0" dirty="0" err="1">
                <a:solidFill>
                  <a:srgbClr val="000000"/>
                </a:solidFill>
                <a:latin typeface="Consolas"/>
                <a:ea typeface="Consolas"/>
                <a:cs typeface="Consolas"/>
                <a:sym typeface="Consolas"/>
              </a:rPr>
              <a:t>getName</a:t>
            </a:r>
            <a:r>
              <a:rPr lang="en-US" sz="1600" b="0" i="0" u="none" strike="noStrike" cap="none" baseline="0" dirty="0">
                <a:solidFill>
                  <a:srgbClr val="000000"/>
                </a:solidFill>
                <a:latin typeface="Consolas"/>
                <a:ea typeface="Consolas"/>
                <a:cs typeface="Consolas"/>
                <a:sym typeface="Consolas"/>
              </a:rPr>
              <a:t>)	</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287" name="Shape 1287"/>
          <p:cNvSpPr txBox="1"/>
          <p:nvPr/>
        </p:nvSpPr>
        <p:spPr>
          <a:xfrm>
            <a:off x="4491037" y="5524500"/>
            <a:ext cx="4329112"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Convert a stream of Dishes to names stream</a:t>
            </a:r>
          </a:p>
        </p:txBody>
      </p:sp>
      <p:cxnSp>
        <p:nvCxnSpPr>
          <p:cNvPr id="1288" name="Shape 1288"/>
          <p:cNvCxnSpPr/>
          <p:nvPr/>
        </p:nvCxnSpPr>
        <p:spPr>
          <a:xfrm rot="10800000">
            <a:off x="3419475" y="5270500"/>
            <a:ext cx="1071561" cy="439736"/>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92"/>
        <p:cNvGrpSpPr/>
        <p:nvPr/>
      </p:nvGrpSpPr>
      <p:grpSpPr>
        <a:xfrm>
          <a:off x="0" y="0"/>
          <a:ext cx="0" cy="0"/>
          <a:chOff x="0" y="0"/>
          <a:chExt cx="0" cy="0"/>
        </a:xfrm>
      </p:grpSpPr>
      <p:sp>
        <p:nvSpPr>
          <p:cNvPr id="1293" name="Shape 129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94" name="Shape 129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95" name="Shape 1295"/>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Map</a:t>
            </a:r>
            <a:br>
              <a:rPr lang="en-US" sz="2000" b="1" i="0" u="none" strike="noStrike" cap="none" baseline="0">
                <a:solidFill>
                  <a:srgbClr val="000000"/>
                </a:solidFill>
                <a:latin typeface="Open Sans"/>
                <a:ea typeface="Open Sans"/>
                <a:cs typeface="Open Sans"/>
                <a:sym typeface="Open Sans"/>
              </a:rPr>
            </a:br>
            <a:endParaRPr lang="en-US"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
        <p:nvSpPr>
          <p:cNvPr id="1296" name="Shape 1296"/>
          <p:cNvSpPr txBox="1"/>
          <p:nvPr/>
        </p:nvSpPr>
        <p:spPr>
          <a:xfrm>
            <a:off x="1979611" y="2565400"/>
            <a:ext cx="792162" cy="576262"/>
          </a:xfrm>
          <a:prstGeom prst="rect">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a:t>
            </a:r>
          </a:p>
        </p:txBody>
      </p:sp>
      <p:sp>
        <p:nvSpPr>
          <p:cNvPr id="1297" name="Shape 1297"/>
          <p:cNvSpPr txBox="1"/>
          <p:nvPr/>
        </p:nvSpPr>
        <p:spPr>
          <a:xfrm>
            <a:off x="2871786" y="2565400"/>
            <a:ext cx="792162" cy="576262"/>
          </a:xfrm>
          <a:prstGeom prst="rect">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a:t>
            </a:r>
          </a:p>
        </p:txBody>
      </p:sp>
      <p:sp>
        <p:nvSpPr>
          <p:cNvPr id="1298" name="Shape 1298"/>
          <p:cNvSpPr txBox="1"/>
          <p:nvPr/>
        </p:nvSpPr>
        <p:spPr>
          <a:xfrm>
            <a:off x="3779837" y="2565400"/>
            <a:ext cx="792162" cy="576262"/>
          </a:xfrm>
          <a:prstGeom prst="rect">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a:t>
            </a:r>
          </a:p>
        </p:txBody>
      </p:sp>
      <p:sp>
        <p:nvSpPr>
          <p:cNvPr id="1299" name="Shape 1299"/>
          <p:cNvSpPr txBox="1"/>
          <p:nvPr/>
        </p:nvSpPr>
        <p:spPr>
          <a:xfrm>
            <a:off x="4643437" y="2565400"/>
            <a:ext cx="792162" cy="576262"/>
          </a:xfrm>
          <a:prstGeom prst="rect">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a:t>
            </a:r>
          </a:p>
        </p:txBody>
      </p:sp>
      <p:sp>
        <p:nvSpPr>
          <p:cNvPr id="1300" name="Shape 1300"/>
          <p:cNvSpPr/>
          <p:nvPr/>
        </p:nvSpPr>
        <p:spPr>
          <a:xfrm>
            <a:off x="2376486" y="3789362"/>
            <a:ext cx="2555875" cy="647700"/>
          </a:xfrm>
          <a:prstGeom prst="roundRect">
            <a:avLst>
              <a:gd name="adj" fmla="val 16667"/>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Map</a:t>
            </a:r>
          </a:p>
        </p:txBody>
      </p:sp>
      <p:sp>
        <p:nvSpPr>
          <p:cNvPr id="1301" name="Shape 1301"/>
          <p:cNvSpPr/>
          <p:nvPr/>
        </p:nvSpPr>
        <p:spPr>
          <a:xfrm>
            <a:off x="1835150" y="5084762"/>
            <a:ext cx="892174" cy="504824"/>
          </a:xfrm>
          <a:prstGeom prst="roundRect">
            <a:avLst>
              <a:gd name="adj" fmla="val 16667"/>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 Name</a:t>
            </a:r>
          </a:p>
        </p:txBody>
      </p:sp>
      <p:sp>
        <p:nvSpPr>
          <p:cNvPr id="1302" name="Shape 1302"/>
          <p:cNvSpPr/>
          <p:nvPr/>
        </p:nvSpPr>
        <p:spPr>
          <a:xfrm>
            <a:off x="2816225" y="5084762"/>
            <a:ext cx="892174" cy="504824"/>
          </a:xfrm>
          <a:prstGeom prst="roundRect">
            <a:avLst>
              <a:gd name="adj" fmla="val 16667"/>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 Name</a:t>
            </a:r>
          </a:p>
        </p:txBody>
      </p:sp>
      <p:sp>
        <p:nvSpPr>
          <p:cNvPr id="1303" name="Shape 1303"/>
          <p:cNvSpPr/>
          <p:nvPr/>
        </p:nvSpPr>
        <p:spPr>
          <a:xfrm>
            <a:off x="3779837" y="5084762"/>
            <a:ext cx="892174" cy="504824"/>
          </a:xfrm>
          <a:prstGeom prst="roundRect">
            <a:avLst>
              <a:gd name="adj" fmla="val 16667"/>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 Name</a:t>
            </a:r>
          </a:p>
        </p:txBody>
      </p:sp>
      <p:sp>
        <p:nvSpPr>
          <p:cNvPr id="1304" name="Shape 1304"/>
          <p:cNvSpPr/>
          <p:nvPr/>
        </p:nvSpPr>
        <p:spPr>
          <a:xfrm>
            <a:off x="4759325" y="5084762"/>
            <a:ext cx="892174" cy="504824"/>
          </a:xfrm>
          <a:prstGeom prst="roundRect">
            <a:avLst>
              <a:gd name="adj" fmla="val 16667"/>
            </a:avLst>
          </a:prstGeom>
          <a:solidFill>
            <a:srgbClr val="552438"/>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Dish Name</a:t>
            </a:r>
          </a:p>
        </p:txBody>
      </p:sp>
      <p:sp>
        <p:nvSpPr>
          <p:cNvPr id="1305" name="Shape 1305"/>
          <p:cNvSpPr txBox="1"/>
          <p:nvPr/>
        </p:nvSpPr>
        <p:spPr>
          <a:xfrm>
            <a:off x="1619250" y="2384425"/>
            <a:ext cx="7200900" cy="936624"/>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06" name="Shape 1306"/>
          <p:cNvSpPr txBox="1"/>
          <p:nvPr/>
        </p:nvSpPr>
        <p:spPr>
          <a:xfrm>
            <a:off x="1619250" y="4941887"/>
            <a:ext cx="7200900" cy="935037"/>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1307" name="Shape 1307"/>
          <p:cNvCxnSpPr/>
          <p:nvPr/>
        </p:nvCxnSpPr>
        <p:spPr>
          <a:xfrm flipH="1">
            <a:off x="3654425" y="3321050"/>
            <a:ext cx="9524" cy="406399"/>
          </a:xfrm>
          <a:prstGeom prst="straightConnector1">
            <a:avLst/>
          </a:prstGeom>
          <a:noFill/>
          <a:ln w="9525" cap="flat" cmpd="sng">
            <a:solidFill>
              <a:srgbClr val="552438"/>
            </a:solidFill>
            <a:prstDash val="solid"/>
            <a:miter/>
            <a:headEnd type="none" w="med" len="med"/>
            <a:tailEnd type="stealth" w="lg" len="lg"/>
          </a:ln>
        </p:spPr>
      </p:cxnSp>
      <p:cxnSp>
        <p:nvCxnSpPr>
          <p:cNvPr id="1308" name="Shape 1308"/>
          <p:cNvCxnSpPr/>
          <p:nvPr/>
        </p:nvCxnSpPr>
        <p:spPr>
          <a:xfrm flipH="1">
            <a:off x="3635375" y="4462462"/>
            <a:ext cx="11112" cy="406399"/>
          </a:xfrm>
          <a:prstGeom prst="straightConnector1">
            <a:avLst/>
          </a:prstGeom>
          <a:noFill/>
          <a:ln w="9525" cap="flat" cmpd="sng">
            <a:solidFill>
              <a:srgbClr val="552438"/>
            </a:solidFill>
            <a:prstDash val="solid"/>
            <a:miter/>
            <a:headEnd type="none" w="med" len="med"/>
            <a:tailEnd type="stealth" w="lg" len="lg"/>
          </a:ln>
        </p:spPr>
      </p:cxnSp>
      <p:sp>
        <p:nvSpPr>
          <p:cNvPr id="1309" name="Shape 1309"/>
          <p:cNvSpPr txBox="1"/>
          <p:nvPr/>
        </p:nvSpPr>
        <p:spPr>
          <a:xfrm>
            <a:off x="6788150" y="2411411"/>
            <a:ext cx="2032000"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Collection of Dishes</a:t>
            </a:r>
          </a:p>
        </p:txBody>
      </p:sp>
      <p:sp>
        <p:nvSpPr>
          <p:cNvPr id="1310" name="Shape 1310"/>
          <p:cNvSpPr txBox="1"/>
          <p:nvPr/>
        </p:nvSpPr>
        <p:spPr>
          <a:xfrm>
            <a:off x="6762750" y="4932362"/>
            <a:ext cx="2057400" cy="368299"/>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Collection of Strings</a:t>
            </a:r>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14"/>
        <p:cNvGrpSpPr/>
        <p:nvPr/>
      </p:nvGrpSpPr>
      <p:grpSpPr>
        <a:xfrm>
          <a:off x="0" y="0"/>
          <a:ext cx="0" cy="0"/>
          <a:chOff x="0" y="0"/>
          <a:chExt cx="0" cy="0"/>
        </a:xfrm>
      </p:grpSpPr>
      <p:sp>
        <p:nvSpPr>
          <p:cNvPr id="1315" name="Shape 131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16" name="Shape 131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17" name="Shape 1317"/>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Flat Map</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25000"/>
              <a:buFont typeface="Arial"/>
              <a:buChar char="•"/>
            </a:pPr>
            <a:r>
              <a:rPr lang="en-US" sz="1600" b="0" i="0" u="none" strike="noStrike" cap="none" baseline="0" dirty="0">
                <a:solidFill>
                  <a:srgbClr val="000000"/>
                </a:solidFill>
                <a:latin typeface="Consolas"/>
                <a:ea typeface="Consolas"/>
                <a:cs typeface="Consolas"/>
                <a:sym typeface="Consolas"/>
              </a:rPr>
              <a:t>&lt;R&gt; Stream&lt;R&gt; </a:t>
            </a:r>
            <a:r>
              <a:rPr lang="en-US" sz="1600" b="0" i="0" u="none" strike="noStrike" cap="none" baseline="0" dirty="0" err="1">
                <a:solidFill>
                  <a:srgbClr val="000000"/>
                </a:solidFill>
                <a:latin typeface="Consolas"/>
                <a:ea typeface="Consolas"/>
                <a:cs typeface="Consolas"/>
                <a:sym typeface="Consolas"/>
              </a:rPr>
              <a:t>faltMap</a:t>
            </a:r>
            <a:r>
              <a:rPr lang="en-US" sz="1600" b="0" i="0" u="none" strike="noStrike" cap="none" baseline="0" dirty="0">
                <a:solidFill>
                  <a:srgbClr val="000000"/>
                </a:solidFill>
                <a:latin typeface="Consolas"/>
                <a:ea typeface="Consolas"/>
                <a:cs typeface="Consolas"/>
                <a:sym typeface="Consolas"/>
              </a:rPr>
              <a:t>(</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Function&lt;? </a:t>
            </a:r>
            <a:r>
              <a:rPr lang="en-US" sz="1600" b="1" i="0" u="none" strike="noStrike" cap="none" baseline="0" dirty="0">
                <a:solidFill>
                  <a:srgbClr val="7F0055"/>
                </a:solidFill>
                <a:latin typeface="Consolas"/>
                <a:ea typeface="Consolas"/>
                <a:cs typeface="Consolas"/>
                <a:sym typeface="Consolas"/>
              </a:rPr>
              <a:t>super</a:t>
            </a:r>
            <a:r>
              <a:rPr lang="en-US" sz="1600" b="1"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T, </a:t>
            </a:r>
            <a:r>
              <a:rPr lang="en-US" sz="1600" b="0" i="0" u="sng" strike="noStrike" cap="none" baseline="0" dirty="0">
                <a:solidFill>
                  <a:srgbClr val="000000"/>
                </a:solidFill>
                <a:latin typeface="Consolas"/>
                <a:ea typeface="Consolas"/>
                <a:cs typeface="Consolas"/>
                <a:sym typeface="Consolas"/>
              </a:rPr>
              <a: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Stream&lt;?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R&gt;</a:t>
            </a:r>
            <a:r>
              <a:rPr lang="en-US" sz="1600" b="0" i="0" u="none" strike="noStrike" cap="none" baseline="0" dirty="0">
                <a:solidFill>
                  <a:srgbClr val="000000"/>
                </a:solidFill>
                <a:latin typeface="Consolas"/>
                <a:ea typeface="Consolas"/>
                <a:cs typeface="Consolas"/>
                <a:sym typeface="Consolas"/>
              </a:rPr>
              <a:t>&gt; </a:t>
            </a:r>
            <a:r>
              <a:rPr lang="en-US" sz="1600" b="0" i="0" u="none" strike="noStrike" cap="none" baseline="0" dirty="0" err="1">
                <a:solidFill>
                  <a:srgbClr val="6A3E3E"/>
                </a:solidFill>
                <a:latin typeface="Consolas"/>
                <a:ea typeface="Consolas"/>
                <a:cs typeface="Consolas"/>
                <a:sym typeface="Consolas"/>
              </a:rPr>
              <a:t>mapper</a:t>
            </a:r>
            <a:r>
              <a:rPr lang="en-US" sz="1600" b="0" i="0" u="none" strike="noStrike" cap="none" baseline="0" dirty="0">
                <a:solidFill>
                  <a:srgbClr val="000000"/>
                </a:solidFill>
                <a:latin typeface="Consolas"/>
                <a:ea typeface="Consolas"/>
                <a:cs typeface="Consolas"/>
                <a:sym typeface="Consolas"/>
              </a:rPr>
              <a:t>);</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Apply the </a:t>
            </a:r>
            <a:r>
              <a:rPr lang="en-US" sz="2000" b="0" i="0" u="none" strike="noStrike" cap="none" baseline="0" dirty="0" err="1">
                <a:solidFill>
                  <a:srgbClr val="000000"/>
                </a:solidFill>
                <a:latin typeface="Open Sans"/>
                <a:ea typeface="Open Sans"/>
                <a:cs typeface="Open Sans"/>
                <a:sym typeface="Open Sans"/>
              </a:rPr>
              <a:t>mapper</a:t>
            </a:r>
            <a:r>
              <a:rPr lang="en-US" sz="2000" b="0" i="0" u="none" strike="noStrike" cap="none" baseline="0" dirty="0">
                <a:solidFill>
                  <a:srgbClr val="000000"/>
                </a:solidFill>
                <a:latin typeface="Open Sans"/>
                <a:ea typeface="Open Sans"/>
                <a:cs typeface="Open Sans"/>
                <a:sym typeface="Open Sans"/>
              </a:rPr>
              <a:t> function on each element of the stream. And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generate </a:t>
            </a:r>
            <a:r>
              <a:rPr lang="en-US" sz="2000" b="0" i="0" u="none" strike="noStrike" cap="none" baseline="0" dirty="0">
                <a:solidFill>
                  <a:srgbClr val="000000"/>
                </a:solidFill>
                <a:latin typeface="Open Sans"/>
                <a:ea typeface="Open Sans"/>
                <a:cs typeface="Open Sans"/>
                <a:sym typeface="Open Sans"/>
              </a:rPr>
              <a:t>a new stream of the output by gathering the result of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the </a:t>
            </a:r>
            <a:r>
              <a:rPr lang="en-US" sz="2000" b="0" i="0" u="none" strike="noStrike" cap="none" baseline="0" dirty="0">
                <a:solidFill>
                  <a:srgbClr val="000000"/>
                </a:solidFill>
                <a:latin typeface="Open Sans"/>
                <a:ea typeface="Open Sans"/>
                <a:cs typeface="Open Sans"/>
                <a:sym typeface="Open Sans"/>
              </a:rPr>
              <a:t>inner streams  content.</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21"/>
        <p:cNvGrpSpPr/>
        <p:nvPr/>
      </p:nvGrpSpPr>
      <p:grpSpPr>
        <a:xfrm>
          <a:off x="0" y="0"/>
          <a:ext cx="0" cy="0"/>
          <a:chOff x="0" y="0"/>
          <a:chExt cx="0" cy="0"/>
        </a:xfrm>
      </p:grpSpPr>
      <p:sp>
        <p:nvSpPr>
          <p:cNvPr id="1322" name="Shape 1322"/>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23" name="Shape 132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24" name="Shape 132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25" name="Shape 1325"/>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Flat Map</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25000"/>
              <a:buFont typeface="Arial"/>
              <a:buChar char="•"/>
            </a:pPr>
            <a:r>
              <a:rPr lang="en-US" sz="1600" b="0" i="0" u="none" strike="noStrike" cap="none" baseline="0" dirty="0">
                <a:solidFill>
                  <a:srgbClr val="000000"/>
                </a:solidFill>
                <a:latin typeface="Consolas"/>
                <a:ea typeface="Consolas"/>
                <a:cs typeface="Consolas"/>
                <a:sym typeface="Consolas"/>
              </a:rPr>
              <a:t>&lt;R&gt; Stream&lt;R&gt; </a:t>
            </a:r>
            <a:r>
              <a:rPr lang="en-US" sz="1600" b="0" i="0" u="none" strike="noStrike" cap="none" baseline="0" dirty="0" err="1">
                <a:solidFill>
                  <a:srgbClr val="000000"/>
                </a:solidFill>
                <a:latin typeface="Consolas"/>
                <a:ea typeface="Consolas"/>
                <a:cs typeface="Consolas"/>
                <a:sym typeface="Consolas"/>
              </a:rPr>
              <a:t>faltMap</a:t>
            </a:r>
            <a:r>
              <a:rPr lang="en-US" sz="1600" b="0" i="0" u="none" strike="noStrike" cap="none" baseline="0" dirty="0">
                <a:solidFill>
                  <a:srgbClr val="000000"/>
                </a:solidFill>
                <a:latin typeface="Consolas"/>
                <a:ea typeface="Consolas"/>
                <a:cs typeface="Consolas"/>
                <a:sym typeface="Consolas"/>
              </a:rPr>
              <a:t>(</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Function&lt;? </a:t>
            </a:r>
            <a:r>
              <a:rPr lang="en-US" sz="1600" b="1" i="0" u="none" strike="noStrike" cap="none" baseline="0" dirty="0">
                <a:solidFill>
                  <a:srgbClr val="7F0055"/>
                </a:solidFill>
                <a:latin typeface="Consolas"/>
                <a:ea typeface="Consolas"/>
                <a:cs typeface="Consolas"/>
                <a:sym typeface="Consolas"/>
              </a:rPr>
              <a:t>super</a:t>
            </a:r>
            <a:r>
              <a:rPr lang="en-US" sz="1600" b="1"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T, </a:t>
            </a:r>
            <a:r>
              <a:rPr lang="en-US" sz="1600" b="0" i="0" u="sng" strike="noStrike" cap="none" baseline="0" dirty="0">
                <a:solidFill>
                  <a:srgbClr val="000000"/>
                </a:solidFill>
                <a:latin typeface="Consolas"/>
                <a:ea typeface="Consolas"/>
                <a:cs typeface="Consolas"/>
                <a:sym typeface="Consolas"/>
              </a:rPr>
              <a: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Stream&lt;?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R&gt;</a:t>
            </a:r>
            <a:r>
              <a:rPr lang="en-US" sz="1600" b="0" i="0" u="none" strike="noStrike" cap="none" baseline="0" dirty="0">
                <a:solidFill>
                  <a:srgbClr val="000000"/>
                </a:solidFill>
                <a:latin typeface="Consolas"/>
                <a:ea typeface="Consolas"/>
                <a:cs typeface="Consolas"/>
                <a:sym typeface="Consolas"/>
              </a:rPr>
              <a:t>&gt; </a:t>
            </a:r>
            <a:r>
              <a:rPr lang="en-US" sz="1600" b="0" i="0" u="none" strike="noStrike" cap="none" baseline="0" dirty="0" err="1">
                <a:solidFill>
                  <a:srgbClr val="6A3E3E"/>
                </a:solidFill>
                <a:latin typeface="Consolas"/>
                <a:ea typeface="Consolas"/>
                <a:cs typeface="Consolas"/>
                <a:sym typeface="Consolas"/>
              </a:rPr>
              <a:t>mapper</a:t>
            </a:r>
            <a:r>
              <a:rPr lang="en-US" sz="1600" b="0" i="0" u="none" strike="noStrike" cap="none" baseline="0" dirty="0">
                <a:solidFill>
                  <a:srgbClr val="000000"/>
                </a:solidFill>
                <a:latin typeface="Consolas"/>
                <a:ea typeface="Consolas"/>
                <a:cs typeface="Consolas"/>
                <a:sym typeface="Consolas"/>
              </a:rPr>
              <a:t>);</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Apply the </a:t>
            </a:r>
            <a:r>
              <a:rPr lang="en-US" sz="2000" b="0" i="0" u="none" strike="noStrike" cap="none" baseline="0" dirty="0" err="1">
                <a:solidFill>
                  <a:srgbClr val="000000"/>
                </a:solidFill>
                <a:latin typeface="Open Sans"/>
                <a:ea typeface="Open Sans"/>
                <a:cs typeface="Open Sans"/>
                <a:sym typeface="Open Sans"/>
              </a:rPr>
              <a:t>mapper</a:t>
            </a:r>
            <a:r>
              <a:rPr lang="en-US" sz="2000" b="0" i="0" u="none" strike="noStrike" cap="none" baseline="0" dirty="0">
                <a:solidFill>
                  <a:srgbClr val="000000"/>
                </a:solidFill>
                <a:latin typeface="Open Sans"/>
                <a:ea typeface="Open Sans"/>
                <a:cs typeface="Open Sans"/>
                <a:sym typeface="Open Sans"/>
              </a:rPr>
              <a:t> function on each element of the stream. And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generate </a:t>
            </a:r>
            <a:r>
              <a:rPr lang="en-US" sz="2000" b="0" i="0" u="none" strike="noStrike" cap="none" baseline="0" dirty="0">
                <a:solidFill>
                  <a:srgbClr val="000000"/>
                </a:solidFill>
                <a:latin typeface="Open Sans"/>
                <a:ea typeface="Open Sans"/>
                <a:cs typeface="Open Sans"/>
                <a:sym typeface="Open Sans"/>
              </a:rPr>
              <a:t>a new stream of the output by gathering the result of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the </a:t>
            </a:r>
            <a:r>
              <a:rPr lang="en-US" sz="2000" b="0" i="0" u="none" strike="noStrike" cap="none" baseline="0" dirty="0">
                <a:solidFill>
                  <a:srgbClr val="000000"/>
                </a:solidFill>
                <a:latin typeface="Open Sans"/>
                <a:ea typeface="Open Sans"/>
                <a:cs typeface="Open Sans"/>
                <a:sym typeface="Open Sans"/>
              </a:rPr>
              <a:t>inner streams  content.</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dirty="0" err="1">
                <a:solidFill>
                  <a:srgbClr val="000000"/>
                </a:solidFill>
                <a:latin typeface="Consolas"/>
                <a:ea typeface="Consolas"/>
                <a:cs typeface="Consolas"/>
                <a:sym typeface="Consolas"/>
              </a:rPr>
              <a:t>menu.stream</a:t>
            </a:r>
            <a:r>
              <a:rPr lang="en-US" sz="1600" b="0" i="0" u="none" strike="noStrike" cap="none" baseline="0" dirty="0">
                <a:solidFill>
                  <a:srgbClr val="000000"/>
                </a:solidFill>
                <a:latin typeface="Consolas"/>
                <a:ea typeface="Consolas"/>
                <a:cs typeface="Consolas"/>
                <a:sym typeface="Consolas"/>
              </a:rPr>
              <a:t>().</a:t>
            </a:r>
            <a:r>
              <a:rPr lang="en-US" sz="1600" b="0" i="0" u="none" strike="noStrike" cap="none" baseline="0" dirty="0" err="1">
                <a:solidFill>
                  <a:srgbClr val="000000"/>
                </a:solidFill>
                <a:latin typeface="Consolas"/>
                <a:ea typeface="Consolas"/>
                <a:cs typeface="Consolas"/>
                <a:sym typeface="Consolas"/>
              </a:rPr>
              <a:t>flatMap</a:t>
            </a:r>
            <a:r>
              <a:rPr lang="en-US" sz="1600" b="0" i="0" u="none" strike="noStrike" cap="none" baseline="0" dirty="0">
                <a:solidFill>
                  <a:srgbClr val="000000"/>
                </a:solidFill>
                <a:latin typeface="Consolas"/>
                <a:ea typeface="Consolas"/>
                <a:cs typeface="Consolas"/>
                <a:sym typeface="Consolas"/>
              </a:rPr>
              <a:t>(d -&gt; </a:t>
            </a:r>
            <a:r>
              <a:rPr lang="en-US" sz="1600" b="0" i="0" u="none" strike="noStrike" cap="none" baseline="0" dirty="0" err="1">
                <a:solidFill>
                  <a:srgbClr val="000000"/>
                </a:solidFill>
                <a:latin typeface="Consolas"/>
                <a:ea typeface="Consolas"/>
                <a:cs typeface="Consolas"/>
                <a:sym typeface="Consolas"/>
              </a:rPr>
              <a:t>d.getNickNames</a:t>
            </a:r>
            <a:r>
              <a:rPr lang="en-US" sz="1600" b="0" i="0" u="none" strike="noStrike" cap="none" baseline="0" dirty="0">
                <a:solidFill>
                  <a:srgbClr val="000000"/>
                </a:solidFill>
                <a:latin typeface="Consolas"/>
                <a:ea typeface="Consolas"/>
                <a:cs typeface="Consolas"/>
                <a:sym typeface="Consolas"/>
              </a:rPr>
              <a:t>().stream());</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29"/>
        <p:cNvGrpSpPr/>
        <p:nvPr/>
      </p:nvGrpSpPr>
      <p:grpSpPr>
        <a:xfrm>
          <a:off x="0" y="0"/>
          <a:ext cx="0" cy="0"/>
          <a:chOff x="0" y="0"/>
          <a:chExt cx="0" cy="0"/>
        </a:xfrm>
      </p:grpSpPr>
      <p:sp>
        <p:nvSpPr>
          <p:cNvPr id="1330" name="Shape 1330"/>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31" name="Shape 133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32" name="Shape 133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33" name="Shape 1333"/>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Flat Map</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25000"/>
              <a:buFont typeface="Arial"/>
              <a:buChar char="•"/>
            </a:pPr>
            <a:r>
              <a:rPr lang="en-US" sz="1600" b="0" i="0" u="none" strike="noStrike" cap="none" baseline="0" dirty="0">
                <a:solidFill>
                  <a:srgbClr val="000000"/>
                </a:solidFill>
                <a:latin typeface="Consolas"/>
                <a:ea typeface="Consolas"/>
                <a:cs typeface="Consolas"/>
                <a:sym typeface="Consolas"/>
              </a:rPr>
              <a:t>&lt;R&gt; Stream&lt;R&gt; </a:t>
            </a:r>
            <a:r>
              <a:rPr lang="en-US" sz="1600" b="0" i="0" u="none" strike="noStrike" cap="none" baseline="0" dirty="0" err="1">
                <a:solidFill>
                  <a:srgbClr val="000000"/>
                </a:solidFill>
                <a:latin typeface="Consolas"/>
                <a:ea typeface="Consolas"/>
                <a:cs typeface="Consolas"/>
                <a:sym typeface="Consolas"/>
              </a:rPr>
              <a:t>faltMap</a:t>
            </a:r>
            <a:r>
              <a:rPr lang="en-US" sz="1600" b="0" i="0" u="none" strike="noStrike" cap="none" baseline="0" dirty="0">
                <a:solidFill>
                  <a:srgbClr val="000000"/>
                </a:solidFill>
                <a:latin typeface="Consolas"/>
                <a:ea typeface="Consolas"/>
                <a:cs typeface="Consolas"/>
                <a:sym typeface="Consolas"/>
              </a:rPr>
              <a:t>(</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Function&lt;? </a:t>
            </a:r>
            <a:r>
              <a:rPr lang="en-US" sz="1600" b="1" i="0" u="none" strike="noStrike" cap="none" baseline="0" dirty="0">
                <a:solidFill>
                  <a:srgbClr val="7F0055"/>
                </a:solidFill>
                <a:latin typeface="Consolas"/>
                <a:ea typeface="Consolas"/>
                <a:cs typeface="Consolas"/>
                <a:sym typeface="Consolas"/>
              </a:rPr>
              <a:t>super</a:t>
            </a:r>
            <a:r>
              <a:rPr lang="en-US" sz="1600" b="1"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T, </a:t>
            </a:r>
            <a:r>
              <a:rPr lang="en-US" sz="1600" b="0" i="0" u="sng" strike="noStrike" cap="none" baseline="0" dirty="0">
                <a:solidFill>
                  <a:srgbClr val="000000"/>
                </a:solidFill>
                <a:latin typeface="Consolas"/>
                <a:ea typeface="Consolas"/>
                <a:cs typeface="Consolas"/>
                <a:sym typeface="Consolas"/>
              </a:rPr>
              <a: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Stream&lt;? </a:t>
            </a:r>
            <a:r>
              <a:rPr lang="en-US" sz="1600" b="1" i="0" u="sng" strike="noStrike" cap="none" baseline="0" dirty="0">
                <a:solidFill>
                  <a:srgbClr val="7F0055"/>
                </a:solidFill>
                <a:latin typeface="Consolas"/>
                <a:ea typeface="Consolas"/>
                <a:cs typeface="Consolas"/>
                <a:sym typeface="Consolas"/>
              </a:rPr>
              <a:t>extends</a:t>
            </a:r>
            <a:r>
              <a:rPr lang="en-US" sz="1600" b="1" i="0" u="sng" strike="noStrike" cap="none" baseline="0" dirty="0">
                <a:solidFill>
                  <a:srgbClr val="000000"/>
                </a:solidFill>
                <a:latin typeface="Consolas"/>
                <a:ea typeface="Consolas"/>
                <a:cs typeface="Consolas"/>
                <a:sym typeface="Consolas"/>
              </a:rPr>
              <a:t> </a:t>
            </a:r>
            <a:r>
              <a:rPr lang="en-US" sz="1600" b="0" i="0" u="sng" strike="noStrike" cap="none" baseline="0" dirty="0">
                <a:solidFill>
                  <a:srgbClr val="000000"/>
                </a:solidFill>
                <a:latin typeface="Consolas"/>
                <a:ea typeface="Consolas"/>
                <a:cs typeface="Consolas"/>
                <a:sym typeface="Consolas"/>
              </a:rPr>
              <a:t>R&gt;</a:t>
            </a:r>
            <a:r>
              <a:rPr lang="en-US" sz="1600" b="0" i="0" u="none" strike="noStrike" cap="none" baseline="0" dirty="0">
                <a:solidFill>
                  <a:srgbClr val="000000"/>
                </a:solidFill>
                <a:latin typeface="Consolas"/>
                <a:ea typeface="Consolas"/>
                <a:cs typeface="Consolas"/>
                <a:sym typeface="Consolas"/>
              </a:rPr>
              <a:t>&gt; </a:t>
            </a:r>
            <a:r>
              <a:rPr lang="en-US" sz="1600" b="0" i="0" u="none" strike="noStrike" cap="none" baseline="0" dirty="0" err="1">
                <a:solidFill>
                  <a:srgbClr val="6A3E3E"/>
                </a:solidFill>
                <a:latin typeface="Consolas"/>
                <a:ea typeface="Consolas"/>
                <a:cs typeface="Consolas"/>
                <a:sym typeface="Consolas"/>
              </a:rPr>
              <a:t>mapper</a:t>
            </a:r>
            <a:r>
              <a:rPr lang="en-US" sz="1600" b="0" i="0" u="none" strike="noStrike" cap="none" baseline="0" dirty="0">
                <a:solidFill>
                  <a:srgbClr val="000000"/>
                </a:solidFill>
                <a:latin typeface="Consolas"/>
                <a:ea typeface="Consolas"/>
                <a:cs typeface="Consolas"/>
                <a:sym typeface="Consolas"/>
              </a:rPr>
              <a:t>);</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Apply the </a:t>
            </a:r>
            <a:r>
              <a:rPr lang="en-US" sz="2000" b="0" i="0" u="none" strike="noStrike" cap="none" baseline="0" dirty="0" err="1">
                <a:solidFill>
                  <a:srgbClr val="000000"/>
                </a:solidFill>
                <a:latin typeface="Open Sans"/>
                <a:ea typeface="Open Sans"/>
                <a:cs typeface="Open Sans"/>
                <a:sym typeface="Open Sans"/>
              </a:rPr>
              <a:t>mapper</a:t>
            </a:r>
            <a:r>
              <a:rPr lang="en-US" sz="2000" b="0" i="0" u="none" strike="noStrike" cap="none" baseline="0" dirty="0">
                <a:solidFill>
                  <a:srgbClr val="000000"/>
                </a:solidFill>
                <a:latin typeface="Open Sans"/>
                <a:ea typeface="Open Sans"/>
                <a:cs typeface="Open Sans"/>
                <a:sym typeface="Open Sans"/>
              </a:rPr>
              <a:t> function on each element of the stream. And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generate </a:t>
            </a:r>
            <a:r>
              <a:rPr lang="en-US" sz="2000" b="0" i="0" u="none" strike="noStrike" cap="none" baseline="0" dirty="0">
                <a:solidFill>
                  <a:srgbClr val="000000"/>
                </a:solidFill>
                <a:latin typeface="Open Sans"/>
                <a:ea typeface="Open Sans"/>
                <a:cs typeface="Open Sans"/>
                <a:sym typeface="Open Sans"/>
              </a:rPr>
              <a:t>a new stream of the output by gathering the result of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smtClean="0">
                <a:solidFill>
                  <a:srgbClr val="000000"/>
                </a:solidFill>
                <a:latin typeface="Open Sans"/>
                <a:ea typeface="Open Sans"/>
                <a:cs typeface="Open Sans"/>
                <a:sym typeface="Open Sans"/>
              </a:rPr>
              <a:t>the </a:t>
            </a:r>
            <a:r>
              <a:rPr lang="en-US" sz="2000" b="0" i="0" u="none" strike="noStrike" cap="none" baseline="0" dirty="0">
                <a:solidFill>
                  <a:srgbClr val="000000"/>
                </a:solidFill>
                <a:latin typeface="Open Sans"/>
                <a:ea typeface="Open Sans"/>
                <a:cs typeface="Open Sans"/>
                <a:sym typeface="Open Sans"/>
              </a:rPr>
              <a:t>inner streams  content.</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dirty="0" err="1">
                <a:solidFill>
                  <a:srgbClr val="000000"/>
                </a:solidFill>
                <a:latin typeface="Consolas"/>
                <a:ea typeface="Consolas"/>
                <a:cs typeface="Consolas"/>
                <a:sym typeface="Consolas"/>
              </a:rPr>
              <a:t>menu.stream</a:t>
            </a:r>
            <a:r>
              <a:rPr lang="en-US" sz="1600" b="0" i="0" u="none" strike="noStrike" cap="none" baseline="0" dirty="0">
                <a:solidFill>
                  <a:srgbClr val="000000"/>
                </a:solidFill>
                <a:latin typeface="Consolas"/>
                <a:ea typeface="Consolas"/>
                <a:cs typeface="Consolas"/>
                <a:sym typeface="Consolas"/>
              </a:rPr>
              <a:t>().</a:t>
            </a:r>
            <a:r>
              <a:rPr lang="en-US" sz="1600" b="0" i="0" u="none" strike="noStrike" cap="none" baseline="0" dirty="0" err="1">
                <a:solidFill>
                  <a:srgbClr val="000000"/>
                </a:solidFill>
                <a:latin typeface="Consolas"/>
                <a:ea typeface="Consolas"/>
                <a:cs typeface="Consolas"/>
                <a:sym typeface="Consolas"/>
              </a:rPr>
              <a:t>flatMap</a:t>
            </a:r>
            <a:r>
              <a:rPr lang="en-US" sz="1600" b="0" i="0" u="none" strike="noStrike" cap="none" baseline="0" dirty="0">
                <a:solidFill>
                  <a:srgbClr val="000000"/>
                </a:solidFill>
                <a:latin typeface="Consolas"/>
                <a:ea typeface="Consolas"/>
                <a:cs typeface="Consolas"/>
                <a:sym typeface="Consolas"/>
              </a:rPr>
              <a:t>(d -&gt; </a:t>
            </a:r>
            <a:r>
              <a:rPr lang="en-US" sz="1600" b="0" i="0" u="none" strike="noStrike" cap="none" baseline="0" dirty="0" err="1">
                <a:solidFill>
                  <a:srgbClr val="000000"/>
                </a:solidFill>
                <a:latin typeface="Consolas"/>
                <a:ea typeface="Consolas"/>
                <a:cs typeface="Consolas"/>
                <a:sym typeface="Consolas"/>
              </a:rPr>
              <a:t>d.getNickNames</a:t>
            </a:r>
            <a:r>
              <a:rPr lang="en-US" sz="1600" b="0" i="0" u="none" strike="noStrike" cap="none" baseline="0" dirty="0">
                <a:solidFill>
                  <a:srgbClr val="000000"/>
                </a:solidFill>
                <a:latin typeface="Consolas"/>
                <a:ea typeface="Consolas"/>
                <a:cs typeface="Consolas"/>
                <a:sym typeface="Consolas"/>
              </a:rPr>
              <a:t>().stream());</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334" name="Shape 1334"/>
          <p:cNvSpPr txBox="1"/>
          <p:nvPr/>
        </p:nvSpPr>
        <p:spPr>
          <a:xfrm>
            <a:off x="969898" y="5710225"/>
            <a:ext cx="7454999" cy="368400"/>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Convert a stream of streams of the Dishes nicknames to names stream</a:t>
            </a:r>
          </a:p>
        </p:txBody>
      </p:sp>
      <p:cxnSp>
        <p:nvCxnSpPr>
          <p:cNvPr id="1335" name="Shape 1335"/>
          <p:cNvCxnSpPr/>
          <p:nvPr/>
        </p:nvCxnSpPr>
        <p:spPr>
          <a:xfrm rot="10800000">
            <a:off x="3851275" y="5084762"/>
            <a:ext cx="720724" cy="625475"/>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9"/>
        <p:cNvGrpSpPr/>
        <p:nvPr/>
      </p:nvGrpSpPr>
      <p:grpSpPr>
        <a:xfrm>
          <a:off x="0" y="0"/>
          <a:ext cx="0" cy="0"/>
          <a:chOff x="0" y="0"/>
          <a:chExt cx="0" cy="0"/>
        </a:xfrm>
      </p:grpSpPr>
      <p:sp>
        <p:nvSpPr>
          <p:cNvPr id="170" name="Shape 170"/>
          <p:cNvSpPr txBox="1"/>
          <p:nvPr/>
        </p:nvSpPr>
        <p:spPr>
          <a:xfrm>
            <a:off x="179386" y="2420936"/>
            <a:ext cx="8785225" cy="42481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1" name="Shape 17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72" name="Shape 17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3" name="Shape 173"/>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a:t>
            </a:r>
            <a:r>
              <a:rPr lang="en-US" sz="1200" b="1"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39"/>
        <p:cNvGrpSpPr/>
        <p:nvPr/>
      </p:nvGrpSpPr>
      <p:grpSpPr>
        <a:xfrm>
          <a:off x="0" y="0"/>
          <a:ext cx="0" cy="0"/>
          <a:chOff x="0" y="0"/>
          <a:chExt cx="0" cy="0"/>
        </a:xfrm>
      </p:grpSpPr>
      <p:sp>
        <p:nvSpPr>
          <p:cNvPr id="1340" name="Shape 1340"/>
          <p:cNvSpPr txBox="1"/>
          <p:nvPr/>
        </p:nvSpPr>
        <p:spPr>
          <a:xfrm>
            <a:off x="250825" y="4508500"/>
            <a:ext cx="8785225" cy="19446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41" name="Shape 134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42" name="Shape 134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43" name="Shape 1343"/>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Reduce</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Optional&lt;T&gt; reduce(</a:t>
            </a:r>
            <a:r>
              <a:rPr lang="en-US" sz="1600" b="0" i="0" u="none" strike="noStrike" cap="none" baseline="0" dirty="0" err="1">
                <a:solidFill>
                  <a:srgbClr val="000000"/>
                </a:solidFill>
                <a:latin typeface="Consolas"/>
                <a:ea typeface="Consolas"/>
                <a:cs typeface="Consolas"/>
                <a:sym typeface="Consolas"/>
              </a:rPr>
              <a:t>BinaryOperator</a:t>
            </a:r>
            <a:r>
              <a:rPr lang="en-US" sz="1600" b="0" i="0" u="none" strike="noStrike" cap="none" baseline="0" dirty="0">
                <a:solidFill>
                  <a:srgbClr val="000000"/>
                </a:solidFill>
                <a:latin typeface="Consolas"/>
                <a:ea typeface="Consolas"/>
                <a:cs typeface="Consolas"/>
                <a:sym typeface="Consolas"/>
              </a:rPr>
              <a:t>&lt;T&gt; </a:t>
            </a:r>
            <a:r>
              <a:rPr lang="en-US" sz="1600" b="0" i="0" u="none" strike="noStrike" cap="none" baseline="0" dirty="0">
                <a:solidFill>
                  <a:srgbClr val="6A3E3E"/>
                </a:solidFill>
                <a:latin typeface="Consolas"/>
                <a:ea typeface="Consolas"/>
                <a:cs typeface="Consolas"/>
                <a:sym typeface="Consolas"/>
              </a:rPr>
              <a:t>accumulator</a:t>
            </a:r>
            <a:r>
              <a:rPr lang="en-US" sz="1600" b="0" i="0" u="none" strike="noStrike" cap="none" baseline="0" dirty="0">
                <a:solidFill>
                  <a:srgbClr val="000000"/>
                </a:solidFill>
                <a:latin typeface="Consolas"/>
                <a:ea typeface="Consolas"/>
                <a:cs typeface="Consolas"/>
                <a:sym typeface="Consolas"/>
              </a:rPr>
              <a:t>);</a:t>
            </a: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endParaRPr lang="en-US" sz="2000" b="0" i="0" u="none" strike="noStrike" cap="none" baseline="0" dirty="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Reduction of all the elements of the stream to one single value.</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dirty="0" err="1">
                <a:solidFill>
                  <a:srgbClr val="000000"/>
                </a:solidFill>
                <a:latin typeface="Consolas"/>
                <a:ea typeface="Consolas"/>
                <a:cs typeface="Consolas"/>
                <a:sym typeface="Consolas"/>
              </a:rPr>
              <a:t>menu.stream</a:t>
            </a:r>
            <a:r>
              <a:rPr lang="en-US" sz="1600" b="0" i="0" u="none" strike="noStrike" cap="none" baseline="0" dirty="0">
                <a:solidFill>
                  <a:srgbClr val="000000"/>
                </a:solidFill>
                <a:latin typeface="Consolas"/>
                <a:ea typeface="Consolas"/>
                <a:cs typeface="Consolas"/>
                <a:sym typeface="Consolas"/>
              </a:rPr>
              <a:t>().map((d) -&gt; </a:t>
            </a:r>
            <a:r>
              <a:rPr lang="en-US" sz="1600" b="0" i="0" u="none" strike="noStrike" cap="none" baseline="0" dirty="0" err="1">
                <a:solidFill>
                  <a:srgbClr val="000000"/>
                </a:solidFill>
                <a:latin typeface="Consolas"/>
                <a:ea typeface="Consolas"/>
                <a:cs typeface="Consolas"/>
                <a:sym typeface="Consolas"/>
              </a:rPr>
              <a:t>d.getCalories</a:t>
            </a:r>
            <a:r>
              <a:rPr lang="en-US" sz="1600" b="0" i="0" u="none" strike="noStrike" cap="none" baseline="0" dirty="0">
                <a:solidFill>
                  <a:srgbClr val="000000"/>
                </a:solidFill>
                <a:latin typeface="Consolas"/>
                <a:ea typeface="Consolas"/>
                <a:cs typeface="Consolas"/>
                <a:sym typeface="Consolas"/>
              </a:rPr>
              <a:t>())</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.reduce((result, </a:t>
            </a:r>
            <a:r>
              <a:rPr lang="en-US" sz="1600" b="0" i="0" u="none" strike="noStrike" cap="none" baseline="0" dirty="0" err="1">
                <a:solidFill>
                  <a:srgbClr val="000000"/>
                </a:solidFill>
                <a:latin typeface="Consolas"/>
                <a:ea typeface="Consolas"/>
                <a:cs typeface="Consolas"/>
                <a:sym typeface="Consolas"/>
              </a:rPr>
              <a:t>cals</a:t>
            </a:r>
            <a:r>
              <a:rPr lang="en-US" sz="1600" b="0" i="0" u="none" strike="noStrike" cap="none" baseline="0" dirty="0">
                <a:solidFill>
                  <a:srgbClr val="000000"/>
                </a:solidFill>
                <a:latin typeface="Consolas"/>
                <a:ea typeface="Consolas"/>
                <a:cs typeface="Consolas"/>
                <a:sym typeface="Consolas"/>
              </a:rPr>
              <a:t>) -&gt; result += </a:t>
            </a:r>
            <a:r>
              <a:rPr lang="en-US" sz="1600" b="0" i="0" u="none" strike="noStrike" cap="none" baseline="0" dirty="0" err="1">
                <a:solidFill>
                  <a:srgbClr val="000000"/>
                </a:solidFill>
                <a:latin typeface="Consolas"/>
                <a:ea typeface="Consolas"/>
                <a:cs typeface="Consolas"/>
                <a:sym typeface="Consolas"/>
              </a:rPr>
              <a:t>cals</a:t>
            </a:r>
            <a:r>
              <a:rPr lang="en-US" sz="1600" b="0" i="0" u="none" strike="noStrike" cap="none" baseline="0" dirty="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47"/>
        <p:cNvGrpSpPr/>
        <p:nvPr/>
      </p:nvGrpSpPr>
      <p:grpSpPr>
        <a:xfrm>
          <a:off x="0" y="0"/>
          <a:ext cx="0" cy="0"/>
          <a:chOff x="0" y="0"/>
          <a:chExt cx="0" cy="0"/>
        </a:xfrm>
      </p:grpSpPr>
      <p:sp>
        <p:nvSpPr>
          <p:cNvPr id="1348" name="Shape 1348"/>
          <p:cNvSpPr txBox="1"/>
          <p:nvPr/>
        </p:nvSpPr>
        <p:spPr>
          <a:xfrm>
            <a:off x="250825" y="4508500"/>
            <a:ext cx="8785225" cy="19446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49" name="Shape 134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50" name="Shape 135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51" name="Shape 1351"/>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Reduce</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Optional&lt;T&gt; reduce(</a:t>
            </a:r>
            <a:r>
              <a:rPr lang="en-US" sz="1600" b="0" i="0" u="none" strike="noStrike" cap="none" baseline="0" dirty="0" err="1">
                <a:solidFill>
                  <a:srgbClr val="000000"/>
                </a:solidFill>
                <a:latin typeface="Consolas"/>
                <a:ea typeface="Consolas"/>
                <a:cs typeface="Consolas"/>
                <a:sym typeface="Consolas"/>
              </a:rPr>
              <a:t>BinaryOperator</a:t>
            </a:r>
            <a:r>
              <a:rPr lang="en-US" sz="1600" b="0" i="0" u="none" strike="noStrike" cap="none" baseline="0" dirty="0">
                <a:solidFill>
                  <a:srgbClr val="000000"/>
                </a:solidFill>
                <a:latin typeface="Consolas"/>
                <a:ea typeface="Consolas"/>
                <a:cs typeface="Consolas"/>
                <a:sym typeface="Consolas"/>
              </a:rPr>
              <a:t>&lt;T&gt; </a:t>
            </a:r>
            <a:r>
              <a:rPr lang="en-US" sz="1600" b="0" i="0" u="none" strike="noStrike" cap="none" baseline="0" dirty="0">
                <a:solidFill>
                  <a:srgbClr val="6A3E3E"/>
                </a:solidFill>
                <a:latin typeface="Consolas"/>
                <a:ea typeface="Consolas"/>
                <a:cs typeface="Consolas"/>
                <a:sym typeface="Consolas"/>
              </a:rPr>
              <a:t>accumulator</a:t>
            </a:r>
            <a:r>
              <a:rPr lang="en-US" sz="1600" b="0" i="0" u="none" strike="noStrike" cap="none" baseline="0" dirty="0">
                <a:solidFill>
                  <a:srgbClr val="000000"/>
                </a:solidFill>
                <a:latin typeface="Consolas"/>
                <a:ea typeface="Consolas"/>
                <a:cs typeface="Consolas"/>
                <a:sym typeface="Consolas"/>
              </a:rPr>
              <a:t>);</a:t>
            </a: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Consolas"/>
                <a:ea typeface="Consolas"/>
                <a:cs typeface="Consolas"/>
                <a:sym typeface="Consolas"/>
              </a:rPr>
              <a:t/>
            </a:r>
            <a:br>
              <a:rPr lang="en-US" sz="2000" b="0" i="0" u="none" strike="noStrike" cap="none" baseline="0" dirty="0">
                <a:solidFill>
                  <a:srgbClr val="000000"/>
                </a:solidFill>
                <a:latin typeface="Consolas"/>
                <a:ea typeface="Consolas"/>
                <a:cs typeface="Consolas"/>
                <a:sym typeface="Consolas"/>
              </a:rPr>
            </a:br>
            <a:endParaRPr lang="en-US" sz="2000" b="0" i="0" u="none" strike="noStrike" cap="none" baseline="0" dirty="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Reduction of all the elements of the stream to one single value.</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dirty="0" err="1">
                <a:solidFill>
                  <a:srgbClr val="000000"/>
                </a:solidFill>
                <a:latin typeface="Consolas"/>
                <a:ea typeface="Consolas"/>
                <a:cs typeface="Consolas"/>
                <a:sym typeface="Consolas"/>
              </a:rPr>
              <a:t>menu.stream</a:t>
            </a:r>
            <a:r>
              <a:rPr lang="en-US" sz="1600" b="0" i="0" u="none" strike="noStrike" cap="none" baseline="0" dirty="0">
                <a:solidFill>
                  <a:srgbClr val="000000"/>
                </a:solidFill>
                <a:latin typeface="Consolas"/>
                <a:ea typeface="Consolas"/>
                <a:cs typeface="Consolas"/>
                <a:sym typeface="Consolas"/>
              </a:rPr>
              <a:t>().map((d) -&gt; </a:t>
            </a:r>
            <a:r>
              <a:rPr lang="en-US" sz="1600" b="0" i="0" u="none" strike="noStrike" cap="none" baseline="0" dirty="0" err="1">
                <a:solidFill>
                  <a:srgbClr val="000000"/>
                </a:solidFill>
                <a:latin typeface="Consolas"/>
                <a:ea typeface="Consolas"/>
                <a:cs typeface="Consolas"/>
                <a:sym typeface="Consolas"/>
              </a:rPr>
              <a:t>d.getCalories</a:t>
            </a:r>
            <a:r>
              <a:rPr lang="en-US" sz="1600" b="0" i="0" u="none" strike="noStrike" cap="none" baseline="0" dirty="0">
                <a:solidFill>
                  <a:srgbClr val="000000"/>
                </a:solidFill>
                <a:latin typeface="Consolas"/>
                <a:ea typeface="Consolas"/>
                <a:cs typeface="Consolas"/>
                <a:sym typeface="Consolas"/>
              </a:rPr>
              <a:t>())</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.reduce((result, </a:t>
            </a:r>
            <a:r>
              <a:rPr lang="en-US" sz="1600" b="0" i="0" u="none" strike="noStrike" cap="none" baseline="0" dirty="0" err="1">
                <a:solidFill>
                  <a:srgbClr val="000000"/>
                </a:solidFill>
                <a:latin typeface="Consolas"/>
                <a:ea typeface="Consolas"/>
                <a:cs typeface="Consolas"/>
                <a:sym typeface="Consolas"/>
              </a:rPr>
              <a:t>cals</a:t>
            </a:r>
            <a:r>
              <a:rPr lang="en-US" sz="1600" b="0" i="0" u="none" strike="noStrike" cap="none" baseline="0" dirty="0">
                <a:solidFill>
                  <a:srgbClr val="000000"/>
                </a:solidFill>
                <a:latin typeface="Consolas"/>
                <a:ea typeface="Consolas"/>
                <a:cs typeface="Consolas"/>
                <a:sym typeface="Consolas"/>
              </a:rPr>
              <a:t>) -&gt; result += </a:t>
            </a:r>
            <a:r>
              <a:rPr lang="en-US" sz="1600" b="0" i="0" u="none" strike="noStrike" cap="none" baseline="0" dirty="0" err="1">
                <a:solidFill>
                  <a:srgbClr val="000000"/>
                </a:solidFill>
                <a:latin typeface="Consolas"/>
                <a:ea typeface="Consolas"/>
                <a:cs typeface="Consolas"/>
                <a:sym typeface="Consolas"/>
              </a:rPr>
              <a:t>cals</a:t>
            </a:r>
            <a:r>
              <a:rPr lang="en-US" sz="1600" b="0" i="0" u="none" strike="noStrike" cap="none" baseline="0" dirty="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352" name="Shape 1352"/>
          <p:cNvSpPr txBox="1"/>
          <p:nvPr/>
        </p:nvSpPr>
        <p:spPr>
          <a:xfrm>
            <a:off x="5435600" y="5837237"/>
            <a:ext cx="2879724"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Sum all calories of the menu</a:t>
            </a:r>
          </a:p>
        </p:txBody>
      </p:sp>
      <p:cxnSp>
        <p:nvCxnSpPr>
          <p:cNvPr id="1353" name="Shape 1353"/>
          <p:cNvCxnSpPr/>
          <p:nvPr/>
        </p:nvCxnSpPr>
        <p:spPr>
          <a:xfrm rot="10800000">
            <a:off x="5287224" y="5295737"/>
            <a:ext cx="869100" cy="54150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57"/>
        <p:cNvGrpSpPr/>
        <p:nvPr/>
      </p:nvGrpSpPr>
      <p:grpSpPr>
        <a:xfrm>
          <a:off x="0" y="0"/>
          <a:ext cx="0" cy="0"/>
          <a:chOff x="0" y="0"/>
          <a:chExt cx="0" cy="0"/>
        </a:xfrm>
      </p:grpSpPr>
      <p:sp>
        <p:nvSpPr>
          <p:cNvPr id="1358" name="Shape 135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59" name="Shape 135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60" name="Shape 1360"/>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Reduce</a:t>
            </a:r>
            <a:br>
              <a:rPr lang="en-US" sz="2000" b="1" i="0" u="none" strike="noStrike" cap="none" baseline="0">
                <a:solidFill>
                  <a:srgbClr val="000000"/>
                </a:solidFill>
                <a:latin typeface="Open Sans"/>
                <a:ea typeface="Open Sans"/>
                <a:cs typeface="Open Sans"/>
                <a:sym typeface="Open Sans"/>
              </a:rPr>
            </a:b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361" name="Shape 1361"/>
          <p:cNvPicPr preferRelativeResize="0"/>
          <p:nvPr/>
        </p:nvPicPr>
        <p:blipFill rotWithShape="1">
          <a:blip r:embed="rId4">
            <a:alphaModFix/>
          </a:blip>
          <a:srcRect/>
          <a:stretch/>
        </p:blipFill>
        <p:spPr>
          <a:xfrm>
            <a:off x="2195511" y="2492375"/>
            <a:ext cx="3533774" cy="3760787"/>
          </a:xfrm>
          <a:prstGeom prst="rect">
            <a:avLst/>
          </a:prstGeom>
          <a:noFill/>
          <a:ln w="9525" cap="flat" cmpd="sng">
            <a:solidFill>
              <a:srgbClr val="552438"/>
            </a:solidFill>
            <a:prstDash val="solid"/>
            <a:miter/>
            <a:headEnd type="none" w="med" len="med"/>
            <a:tailEnd type="none" w="med" len="med"/>
          </a:ln>
        </p:spPr>
      </p:pic>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65"/>
        <p:cNvGrpSpPr/>
        <p:nvPr/>
      </p:nvGrpSpPr>
      <p:grpSpPr>
        <a:xfrm>
          <a:off x="0" y="0"/>
          <a:ext cx="0" cy="0"/>
          <a:chOff x="0" y="0"/>
          <a:chExt cx="0" cy="0"/>
        </a:xfrm>
      </p:grpSpPr>
      <p:sp>
        <p:nvSpPr>
          <p:cNvPr id="1366" name="Shape 1366"/>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67" name="Shape 13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68" name="Shape 13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69" name="Shape 1369"/>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Filter</a:t>
            </a:r>
            <a:br>
              <a:rPr lang="en-US" sz="2000" b="1" i="0" u="none" strike="noStrike" cap="none" baseline="0">
                <a:solidFill>
                  <a:srgbClr val="000000"/>
                </a:solidFill>
                <a:latin typeface="Open Sans"/>
                <a:ea typeface="Open Sans"/>
                <a:cs typeface="Open Sans"/>
                <a:sym typeface="Open Sans"/>
              </a:rPr>
            </a:br>
            <a:endParaRPr lang="en-US"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Stream&lt;T&gt; filter(Predicate&lt;?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T&gt; </a:t>
            </a:r>
            <a:r>
              <a:rPr lang="en-US" sz="1600" b="0" i="0" u="none" strike="noStrike" cap="none" baseline="0">
                <a:solidFill>
                  <a:srgbClr val="6A3E3E"/>
                </a:solidFill>
                <a:latin typeface="Consolas"/>
                <a:ea typeface="Consolas"/>
                <a:cs typeface="Consolas"/>
                <a:sym typeface="Consolas"/>
              </a:rPr>
              <a:t>predicate</a:t>
            </a:r>
            <a:r>
              <a:rPr lang="en-US" sz="16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Gather a stream of all the elements that match a given predicate.</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menu.stream().filter(d -&gt; d.getCalories() &gt; 300);</a:t>
            </a: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73"/>
        <p:cNvGrpSpPr/>
        <p:nvPr/>
      </p:nvGrpSpPr>
      <p:grpSpPr>
        <a:xfrm>
          <a:off x="0" y="0"/>
          <a:ext cx="0" cy="0"/>
          <a:chOff x="0" y="0"/>
          <a:chExt cx="0" cy="0"/>
        </a:xfrm>
      </p:grpSpPr>
      <p:sp>
        <p:nvSpPr>
          <p:cNvPr id="1374" name="Shape 1374"/>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75" name="Shape 137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76" name="Shape 137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77" name="Shape 1377"/>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Filter</a:t>
            </a:r>
            <a:br>
              <a:rPr lang="en-US" sz="2000" b="1" i="0" u="none" strike="noStrike" cap="none" baseline="0">
                <a:solidFill>
                  <a:srgbClr val="000000"/>
                </a:solidFill>
                <a:latin typeface="Open Sans"/>
                <a:ea typeface="Open Sans"/>
                <a:cs typeface="Open Sans"/>
                <a:sym typeface="Open Sans"/>
              </a:rPr>
            </a:br>
            <a:endParaRPr lang="en-US"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Stream&lt;T&gt; filter(Predicate&lt;?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T&gt; </a:t>
            </a:r>
            <a:r>
              <a:rPr lang="en-US" sz="1600" b="0" i="0" u="none" strike="noStrike" cap="none" baseline="0">
                <a:solidFill>
                  <a:srgbClr val="6A3E3E"/>
                </a:solidFill>
                <a:latin typeface="Consolas"/>
                <a:ea typeface="Consolas"/>
                <a:cs typeface="Consolas"/>
                <a:sym typeface="Consolas"/>
              </a:rPr>
              <a:t>predicate</a:t>
            </a:r>
            <a:r>
              <a:rPr lang="en-US" sz="16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Gather a stream of all the elements that match a given predicate.</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menu.stream().filter(d -&gt; d.getCalories() &gt; 300);</a:t>
            </a: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
        <p:nvSpPr>
          <p:cNvPr id="1378" name="Shape 1378"/>
          <p:cNvSpPr txBox="1"/>
          <p:nvPr/>
        </p:nvSpPr>
        <p:spPr>
          <a:xfrm>
            <a:off x="1692275" y="5445125"/>
            <a:ext cx="5303836"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Get a stream of dishes that has more than 300 calories</a:t>
            </a:r>
          </a:p>
        </p:txBody>
      </p:sp>
      <p:cxnSp>
        <p:nvCxnSpPr>
          <p:cNvPr id="1379" name="Shape 1379"/>
          <p:cNvCxnSpPr/>
          <p:nvPr/>
        </p:nvCxnSpPr>
        <p:spPr>
          <a:xfrm rot="10800000">
            <a:off x="4300137" y="5081225"/>
            <a:ext cx="254399" cy="363899"/>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83"/>
        <p:cNvGrpSpPr/>
        <p:nvPr/>
      </p:nvGrpSpPr>
      <p:grpSpPr>
        <a:xfrm>
          <a:off x="0" y="0"/>
          <a:ext cx="0" cy="0"/>
          <a:chOff x="0" y="0"/>
          <a:chExt cx="0" cy="0"/>
        </a:xfrm>
      </p:grpSpPr>
      <p:sp>
        <p:nvSpPr>
          <p:cNvPr id="1384" name="Shape 1384"/>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85" name="Shape 138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86" name="Shape 138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87" name="Shape 1387"/>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forEach</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Consolas"/>
                <a:ea typeface="Consolas"/>
                <a:cs typeface="Consolas"/>
                <a:sym typeface="Consolas"/>
              </a:rPr>
              <a:t> </a:t>
            </a:r>
            <a:r>
              <a:rPr lang="en-US" sz="1600" b="1" i="0" u="none" strike="noStrike" cap="none" baseline="0">
                <a:solidFill>
                  <a:srgbClr val="7F0055"/>
                </a:solidFill>
                <a:latin typeface="Consolas"/>
                <a:ea typeface="Consolas"/>
                <a:cs typeface="Consolas"/>
                <a:sym typeface="Consolas"/>
              </a:rPr>
              <a:t>void</a:t>
            </a:r>
            <a:r>
              <a:rPr lang="en-US" sz="1600" b="0" i="0" u="none" strike="noStrike" cap="none" baseline="0">
                <a:solidFill>
                  <a:srgbClr val="000000"/>
                </a:solidFill>
                <a:latin typeface="Consolas"/>
                <a:ea typeface="Consolas"/>
                <a:cs typeface="Consolas"/>
                <a:sym typeface="Consolas"/>
              </a:rPr>
              <a:t> forEach(Consumer&lt;?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T&gt; </a:t>
            </a:r>
            <a:r>
              <a:rPr lang="en-US" sz="1600" b="0" i="0" u="none" strike="noStrike" cap="none" baseline="0">
                <a:solidFill>
                  <a:srgbClr val="6A3E3E"/>
                </a:solidFill>
                <a:latin typeface="Consolas"/>
                <a:ea typeface="Consolas"/>
                <a:cs typeface="Consolas"/>
                <a:sym typeface="Consolas"/>
              </a:rPr>
              <a:t>action</a:t>
            </a:r>
            <a:r>
              <a:rPr lang="en-US" sz="1600" b="0" i="0" u="none" strike="noStrike" cap="none" baseline="0">
                <a:solidFill>
                  <a:srgbClr val="000000"/>
                </a:solidFill>
                <a:latin typeface="Consolas"/>
                <a:ea typeface="Consolas"/>
                <a:cs typeface="Consolas"/>
                <a:sym typeface="Consolas"/>
              </a:rPr>
              <a:t>);</a:t>
            </a: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Apply the action for any member of the stream.</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menu</a:t>
            </a:r>
            <a:r>
              <a:rPr lang="en-US" sz="1600" b="0" i="0" u="none" strike="noStrike" cap="none" baseline="0">
                <a:solidFill>
                  <a:srgbClr val="000000"/>
                </a:solidFill>
                <a:latin typeface="Consolas"/>
                <a:ea typeface="Consolas"/>
                <a:cs typeface="Consolas"/>
                <a:sym typeface="Consolas"/>
              </a:rPr>
              <a:t>.stream().forEach(</a:t>
            </a:r>
            <a:r>
              <a:rPr lang="en-US" sz="1600" b="0" i="0" u="none" strike="noStrike" cap="none" baseline="0">
                <a:solidFill>
                  <a:srgbClr val="6A3E3E"/>
                </a:solidFill>
                <a:latin typeface="Consolas"/>
                <a:ea typeface="Consolas"/>
                <a:cs typeface="Consolas"/>
                <a:sym typeface="Consolas"/>
              </a:rPr>
              <a:t>d</a:t>
            </a:r>
            <a:r>
              <a:rPr lang="en-US" sz="1600" b="0" i="0" u="none" strike="noStrike" cap="none" baseline="0">
                <a:solidFill>
                  <a:srgbClr val="000000"/>
                </a:solidFill>
                <a:latin typeface="Consolas"/>
                <a:ea typeface="Consolas"/>
                <a:cs typeface="Consolas"/>
                <a:sym typeface="Consolas"/>
              </a:rPr>
              <a:t> -&gt; System.</a:t>
            </a:r>
            <a:r>
              <a:rPr lang="en-US" sz="1600" b="0" i="1" u="none" strike="noStrike" cap="none" baseline="0">
                <a:solidFill>
                  <a:srgbClr val="0000C0"/>
                </a:solidFill>
                <a:latin typeface="Consolas"/>
                <a:ea typeface="Consolas"/>
                <a:cs typeface="Consolas"/>
                <a:sym typeface="Consolas"/>
              </a:rPr>
              <a:t>out</a:t>
            </a:r>
            <a:r>
              <a:rPr lang="en-US" sz="1600" b="0" i="1" u="none" strike="noStrike" cap="none" baseline="0">
                <a:solidFill>
                  <a:srgbClr val="000000"/>
                </a:solidFill>
                <a:latin typeface="Consolas"/>
                <a:ea typeface="Consolas"/>
                <a:cs typeface="Consolas"/>
                <a:sym typeface="Consolas"/>
              </a:rPr>
              <a:t>.println(</a:t>
            </a:r>
            <a:r>
              <a:rPr lang="en-US" sz="1600" b="0" i="1" u="none" strike="noStrike" cap="none" baseline="0">
                <a:solidFill>
                  <a:srgbClr val="6A3E3E"/>
                </a:solidFill>
                <a:latin typeface="Consolas"/>
                <a:ea typeface="Consolas"/>
                <a:cs typeface="Consolas"/>
                <a:sym typeface="Consolas"/>
              </a:rPr>
              <a:t>d</a:t>
            </a:r>
            <a:r>
              <a:rPr lang="en-US" sz="1600" b="0" i="1" u="none" strike="noStrike" cap="none" baseline="0">
                <a:solidFill>
                  <a:srgbClr val="000000"/>
                </a:solidFill>
                <a:latin typeface="Consolas"/>
                <a:ea typeface="Consolas"/>
                <a:cs typeface="Consolas"/>
                <a:sym typeface="Consolas"/>
              </a:rPr>
              <a:t>.getName()));</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91"/>
        <p:cNvGrpSpPr/>
        <p:nvPr/>
      </p:nvGrpSpPr>
      <p:grpSpPr>
        <a:xfrm>
          <a:off x="0" y="0"/>
          <a:ext cx="0" cy="0"/>
          <a:chOff x="0" y="0"/>
          <a:chExt cx="0" cy="0"/>
        </a:xfrm>
      </p:grpSpPr>
      <p:sp>
        <p:nvSpPr>
          <p:cNvPr id="1392" name="Shape 1392"/>
          <p:cNvSpPr txBox="1"/>
          <p:nvPr/>
        </p:nvSpPr>
        <p:spPr>
          <a:xfrm>
            <a:off x="250825" y="4365625"/>
            <a:ext cx="8785225" cy="1808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393" name="Shape 139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394" name="Shape 139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95" name="Shape 1395"/>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forEach</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Consolas"/>
                <a:ea typeface="Consolas"/>
                <a:cs typeface="Consolas"/>
                <a:sym typeface="Consolas"/>
              </a:rPr>
              <a:t> </a:t>
            </a:r>
            <a:r>
              <a:rPr lang="en-US" sz="1600" b="1" i="0" u="none" strike="noStrike" cap="none" baseline="0">
                <a:solidFill>
                  <a:srgbClr val="7F0055"/>
                </a:solidFill>
                <a:latin typeface="Consolas"/>
                <a:ea typeface="Consolas"/>
                <a:cs typeface="Consolas"/>
                <a:sym typeface="Consolas"/>
              </a:rPr>
              <a:t>void</a:t>
            </a:r>
            <a:r>
              <a:rPr lang="en-US" sz="1600" b="0" i="0" u="none" strike="noStrike" cap="none" baseline="0">
                <a:solidFill>
                  <a:srgbClr val="000000"/>
                </a:solidFill>
                <a:latin typeface="Consolas"/>
                <a:ea typeface="Consolas"/>
                <a:cs typeface="Consolas"/>
                <a:sym typeface="Consolas"/>
              </a:rPr>
              <a:t> forEach(Consumer&lt;? </a:t>
            </a:r>
            <a:r>
              <a:rPr lang="en-US" sz="1600" b="1" i="0" u="none" strike="noStrike" cap="none" baseline="0">
                <a:solidFill>
                  <a:srgbClr val="7F0055"/>
                </a:solidFill>
                <a:latin typeface="Consolas"/>
                <a:ea typeface="Consolas"/>
                <a:cs typeface="Consolas"/>
                <a:sym typeface="Consolas"/>
              </a:rPr>
              <a:t>super</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T&gt; </a:t>
            </a:r>
            <a:r>
              <a:rPr lang="en-US" sz="1600" b="0" i="0" u="none" strike="noStrike" cap="none" baseline="0">
                <a:solidFill>
                  <a:srgbClr val="6A3E3E"/>
                </a:solidFill>
                <a:latin typeface="Consolas"/>
                <a:ea typeface="Consolas"/>
                <a:cs typeface="Consolas"/>
                <a:sym typeface="Consolas"/>
              </a:rPr>
              <a:t>action</a:t>
            </a:r>
            <a:r>
              <a:rPr lang="en-US" sz="1600" b="0" i="0" u="none" strike="noStrike" cap="none" baseline="0">
                <a:solidFill>
                  <a:srgbClr val="000000"/>
                </a:solidFill>
                <a:latin typeface="Consolas"/>
                <a:ea typeface="Consolas"/>
                <a:cs typeface="Consolas"/>
                <a:sym typeface="Consolas"/>
              </a:rPr>
              <a:t>);</a:t>
            </a: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Apply the action for any member of the stream.</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menu</a:t>
            </a:r>
            <a:r>
              <a:rPr lang="en-US" sz="1600" b="0" i="0" u="none" strike="noStrike" cap="none" baseline="0">
                <a:solidFill>
                  <a:srgbClr val="000000"/>
                </a:solidFill>
                <a:latin typeface="Consolas"/>
                <a:ea typeface="Consolas"/>
                <a:cs typeface="Consolas"/>
                <a:sym typeface="Consolas"/>
              </a:rPr>
              <a:t>.stream().forEach(</a:t>
            </a:r>
            <a:r>
              <a:rPr lang="en-US" sz="1600" b="0" i="0" u="none" strike="noStrike" cap="none" baseline="0">
                <a:solidFill>
                  <a:srgbClr val="6A3E3E"/>
                </a:solidFill>
                <a:latin typeface="Consolas"/>
                <a:ea typeface="Consolas"/>
                <a:cs typeface="Consolas"/>
                <a:sym typeface="Consolas"/>
              </a:rPr>
              <a:t>d</a:t>
            </a:r>
            <a:r>
              <a:rPr lang="en-US" sz="1600" b="0" i="0" u="none" strike="noStrike" cap="none" baseline="0">
                <a:solidFill>
                  <a:srgbClr val="000000"/>
                </a:solidFill>
                <a:latin typeface="Consolas"/>
                <a:ea typeface="Consolas"/>
                <a:cs typeface="Consolas"/>
                <a:sym typeface="Consolas"/>
              </a:rPr>
              <a:t> -&gt; System.</a:t>
            </a:r>
            <a:r>
              <a:rPr lang="en-US" sz="1600" b="0" i="1" u="none" strike="noStrike" cap="none" baseline="0">
                <a:solidFill>
                  <a:srgbClr val="0000C0"/>
                </a:solidFill>
                <a:latin typeface="Consolas"/>
                <a:ea typeface="Consolas"/>
                <a:cs typeface="Consolas"/>
                <a:sym typeface="Consolas"/>
              </a:rPr>
              <a:t>out</a:t>
            </a:r>
            <a:r>
              <a:rPr lang="en-US" sz="1600" b="0" i="1" u="none" strike="noStrike" cap="none" baseline="0">
                <a:solidFill>
                  <a:srgbClr val="000000"/>
                </a:solidFill>
                <a:latin typeface="Consolas"/>
                <a:ea typeface="Consolas"/>
                <a:cs typeface="Consolas"/>
                <a:sym typeface="Consolas"/>
              </a:rPr>
              <a:t>.println(</a:t>
            </a:r>
            <a:r>
              <a:rPr lang="en-US" sz="1600" b="0" i="1" u="none" strike="noStrike" cap="none" baseline="0">
                <a:solidFill>
                  <a:srgbClr val="6A3E3E"/>
                </a:solidFill>
                <a:latin typeface="Consolas"/>
                <a:ea typeface="Consolas"/>
                <a:cs typeface="Consolas"/>
                <a:sym typeface="Consolas"/>
              </a:rPr>
              <a:t>d</a:t>
            </a:r>
            <a:r>
              <a:rPr lang="en-US" sz="1600" b="0" i="1" u="none" strike="noStrike" cap="none" baseline="0">
                <a:solidFill>
                  <a:srgbClr val="000000"/>
                </a:solidFill>
                <a:latin typeface="Consolas"/>
                <a:ea typeface="Consolas"/>
                <a:cs typeface="Consolas"/>
                <a:sym typeface="Consolas"/>
              </a:rPr>
              <a:t>.getName()));</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
        <p:nvSpPr>
          <p:cNvPr id="1396" name="Shape 1396"/>
          <p:cNvSpPr txBox="1"/>
          <p:nvPr/>
        </p:nvSpPr>
        <p:spPr>
          <a:xfrm>
            <a:off x="1692275" y="5710237"/>
            <a:ext cx="3103561"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Print all names of all the dishes</a:t>
            </a:r>
          </a:p>
        </p:txBody>
      </p:sp>
      <p:cxnSp>
        <p:nvCxnSpPr>
          <p:cNvPr id="1397" name="Shape 1397"/>
          <p:cNvCxnSpPr/>
          <p:nvPr/>
        </p:nvCxnSpPr>
        <p:spPr>
          <a:xfrm rot="10800000" flipH="1">
            <a:off x="3851025" y="4901137"/>
            <a:ext cx="62999" cy="809099"/>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01"/>
        <p:cNvGrpSpPr/>
        <p:nvPr/>
      </p:nvGrpSpPr>
      <p:grpSpPr>
        <a:xfrm>
          <a:off x="0" y="0"/>
          <a:ext cx="0" cy="0"/>
          <a:chOff x="0" y="0"/>
          <a:chExt cx="0" cy="0"/>
        </a:xfrm>
      </p:grpSpPr>
      <p:sp>
        <p:nvSpPr>
          <p:cNvPr id="1402" name="Shape 140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with Streams</a:t>
            </a:r>
          </a:p>
        </p:txBody>
      </p:sp>
      <p:pic>
        <p:nvPicPr>
          <p:cNvPr id="1403" name="Shape 140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04" name="Shape 1404"/>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more methods:</a:t>
            </a:r>
          </a:p>
          <a:p>
            <a:pPr marL="0" marR="0" lvl="0" indent="0" algn="l" rtl="0">
              <a:lnSpc>
                <a:spcPct val="100000"/>
              </a:lnSpc>
              <a:spcBef>
                <a:spcPts val="400"/>
              </a:spcBef>
              <a:spcAft>
                <a:spcPts val="0"/>
              </a:spcAft>
              <a:buClr>
                <a:schemeClr val="dk1"/>
              </a:buClr>
              <a:buFont typeface="Calibri"/>
              <a:buNone/>
            </a:pPr>
            <a:endParaRPr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collect:	</a:t>
            </a:r>
            <a:r>
              <a:rPr lang="en-US" sz="2000" b="0" i="0" u="none" strike="noStrike" cap="none" baseline="0" dirty="0" smtClean="0">
                <a:solidFill>
                  <a:srgbClr val="000000"/>
                </a:solidFill>
                <a:latin typeface="Open Sans"/>
                <a:ea typeface="Open Sans"/>
                <a:cs typeface="Open Sans"/>
                <a:sym typeface="Open Sans"/>
              </a:rPr>
              <a:t>	Convert </a:t>
            </a:r>
            <a:r>
              <a:rPr lang="en-US" sz="2000" b="0" i="0" u="none" strike="noStrike" cap="none" baseline="0" dirty="0">
                <a:solidFill>
                  <a:srgbClr val="000000"/>
                </a:solidFill>
                <a:latin typeface="Open Sans"/>
                <a:ea typeface="Open Sans"/>
                <a:cs typeface="Open Sans"/>
                <a:sym typeface="Open Sans"/>
              </a:rPr>
              <a:t>the final stream to something else using a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given collector.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sorted:	</a:t>
            </a:r>
            <a:r>
              <a:rPr lang="en-US" sz="2000" b="0" i="0" u="none" strike="noStrike" cap="none" baseline="0" dirty="0" smtClean="0">
                <a:solidFill>
                  <a:srgbClr val="000000"/>
                </a:solidFill>
                <a:latin typeface="Open Sans"/>
                <a:ea typeface="Open Sans"/>
                <a:cs typeface="Open Sans"/>
                <a:sym typeface="Open Sans"/>
              </a:rPr>
              <a:t>Returns </a:t>
            </a:r>
            <a:r>
              <a:rPr lang="en-US" sz="2000" b="0" i="0" u="none" strike="noStrike" cap="none" baseline="0" dirty="0">
                <a:solidFill>
                  <a:srgbClr val="000000"/>
                </a:solidFill>
                <a:latin typeface="Open Sans"/>
                <a:ea typeface="Open Sans"/>
                <a:cs typeface="Open Sans"/>
                <a:sym typeface="Open Sans"/>
              </a:rPr>
              <a:t>a new Stream with all the elements sorted by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 given comparator.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limit:		Returns a new stream with only N elements of the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current stream.</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err="1">
                <a:solidFill>
                  <a:srgbClr val="000000"/>
                </a:solidFill>
                <a:latin typeface="Open Sans"/>
                <a:ea typeface="Open Sans"/>
                <a:cs typeface="Open Sans"/>
                <a:sym typeface="Open Sans"/>
              </a:rPr>
              <a:t>anyMatch</a:t>
            </a:r>
            <a:r>
              <a:rPr lang="en-US" sz="2000" b="0" i="0" u="none" strike="noStrike" cap="none" baseline="0" dirty="0">
                <a:solidFill>
                  <a:srgbClr val="000000"/>
                </a:solidFill>
                <a:latin typeface="Open Sans"/>
                <a:ea typeface="Open Sans"/>
                <a:cs typeface="Open Sans"/>
                <a:sym typeface="Open Sans"/>
              </a:rPr>
              <a:t>:	Returns true if there at least one element matching a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given predicate.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err="1">
                <a:solidFill>
                  <a:srgbClr val="000000"/>
                </a:solidFill>
                <a:latin typeface="Open Sans"/>
                <a:ea typeface="Open Sans"/>
                <a:cs typeface="Open Sans"/>
                <a:sym typeface="Open Sans"/>
              </a:rPr>
              <a:t>allMatch</a:t>
            </a:r>
            <a:r>
              <a:rPr lang="en-US" sz="2000" b="0" i="0" u="none" strike="noStrike" cap="none" baseline="0" dirty="0">
                <a:solidFill>
                  <a:srgbClr val="000000"/>
                </a:solidFill>
                <a:latin typeface="Open Sans"/>
                <a:ea typeface="Open Sans"/>
                <a:cs typeface="Open Sans"/>
                <a:sym typeface="Open Sans"/>
              </a:rPr>
              <a:t>:	Returns  true if all the element match a predicate.</a:t>
            </a:r>
            <a:r>
              <a:rPr lang="en-US" sz="2000" b="1" i="0" u="none" strike="noStrike" cap="none" baseline="0" dirty="0">
                <a:solidFill>
                  <a:srgbClr val="000000"/>
                </a:solidFill>
                <a:latin typeface="Open Sans"/>
                <a:ea typeface="Open Sans"/>
                <a:cs typeface="Open Sans"/>
                <a:sym typeface="Open Sans"/>
              </a:rPr>
              <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08"/>
        <p:cNvGrpSpPr/>
        <p:nvPr/>
      </p:nvGrpSpPr>
      <p:grpSpPr>
        <a:xfrm>
          <a:off x="0" y="0"/>
          <a:ext cx="0" cy="0"/>
          <a:chOff x="0" y="0"/>
          <a:chExt cx="0" cy="0"/>
        </a:xfrm>
      </p:grpSpPr>
      <p:sp>
        <p:nvSpPr>
          <p:cNvPr id="1409" name="Shape 140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10" name="Shape 141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11" name="Shape 1411"/>
          <p:cNvSpPr txBox="1"/>
          <p:nvPr/>
        </p:nvSpPr>
        <p:spPr>
          <a:xfrm>
            <a:off x="323850" y="1412875"/>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a:solidFill>
                  <a:srgbClr val="000000"/>
                </a:solidFill>
                <a:latin typeface="Open Sans"/>
                <a:ea typeface="Open Sans"/>
                <a:cs typeface="Open Sans"/>
                <a:sym typeface="Open Sans"/>
              </a:rPr>
              <a:t>Streams high order functions	-	more methods:</a:t>
            </a:r>
          </a:p>
          <a:p>
            <a:pPr marL="0" marR="0" lvl="0" indent="0" algn="l" rtl="0">
              <a:lnSpc>
                <a:spcPct val="100000"/>
              </a:lnSpc>
              <a:spcBef>
                <a:spcPts val="400"/>
              </a:spcBef>
              <a:spcAft>
                <a:spcPts val="0"/>
              </a:spcAft>
              <a:buClr>
                <a:schemeClr val="dk1"/>
              </a:buClr>
              <a:buFont typeface="Calibri"/>
              <a:buNone/>
            </a:pPr>
            <a:endParaRPr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count:		Returns the number of elements in the stream.</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distinct:	Returns a new Stream with no duplications (using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equals method).</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skip:		Returns a new Stream without the first N elements.</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Min / max:	Returns  the minimum / maximum element using a 					provided comparator.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err="1">
                <a:solidFill>
                  <a:srgbClr val="000000"/>
                </a:solidFill>
                <a:latin typeface="Open Sans"/>
                <a:ea typeface="Open Sans"/>
                <a:cs typeface="Open Sans"/>
                <a:sym typeface="Open Sans"/>
              </a:rPr>
              <a:t>Concat</a:t>
            </a:r>
            <a:r>
              <a:rPr lang="en-US" sz="2000" b="0" i="0" u="none" strike="noStrike" cap="none" baseline="0" dirty="0">
                <a:solidFill>
                  <a:srgbClr val="000000"/>
                </a:solidFill>
                <a:latin typeface="Open Sans"/>
                <a:ea typeface="Open Sans"/>
                <a:cs typeface="Open Sans"/>
                <a:sym typeface="Open Sans"/>
              </a:rPr>
              <a:t>:	</a:t>
            </a:r>
            <a:r>
              <a:rPr lang="en-US" sz="2000" b="0" i="0" u="none" strike="noStrike" cap="none" baseline="0" dirty="0" smtClean="0">
                <a:solidFill>
                  <a:srgbClr val="000000"/>
                </a:solidFill>
                <a:latin typeface="Open Sans"/>
                <a:ea typeface="Open Sans"/>
                <a:cs typeface="Open Sans"/>
                <a:sym typeface="Open Sans"/>
              </a:rPr>
              <a:t>Return </a:t>
            </a:r>
            <a:r>
              <a:rPr lang="en-US" sz="2000" b="0" i="0" u="none" strike="noStrike" cap="none" baseline="0" dirty="0">
                <a:solidFill>
                  <a:srgbClr val="000000"/>
                </a:solidFill>
                <a:latin typeface="Open Sans"/>
                <a:ea typeface="Open Sans"/>
                <a:cs typeface="Open Sans"/>
                <a:sym typeface="Open Sans"/>
              </a:rPr>
              <a:t>a new stream containing elements from two 					streams.</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5"/>
        <p:cNvGrpSpPr/>
        <p:nvPr/>
      </p:nvGrpSpPr>
      <p:grpSpPr>
        <a:xfrm>
          <a:off x="0" y="0"/>
          <a:ext cx="0" cy="0"/>
          <a:chOff x="0" y="0"/>
          <a:chExt cx="0" cy="0"/>
        </a:xfrm>
      </p:grpSpPr>
      <p:sp>
        <p:nvSpPr>
          <p:cNvPr id="1416" name="Shape 1416"/>
          <p:cNvSpPr txBox="1"/>
          <p:nvPr/>
        </p:nvSpPr>
        <p:spPr>
          <a:xfrm>
            <a:off x="250825" y="2408236"/>
            <a:ext cx="8785200" cy="38876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17" name="Shape 141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18" name="Shape 141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19" name="Shape 1419"/>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a:t>
            </a:r>
            <a:r>
              <a:rPr lang="en-US" sz="2000" b="1">
                <a:latin typeface="Open Sans"/>
                <a:ea typeface="Open Sans"/>
                <a:cs typeface="Open Sans"/>
                <a:sym typeface="Open Sans"/>
              </a:rPr>
              <a:t>  </a:t>
            </a:r>
            <a:r>
              <a:rPr lang="en-US" sz="2000" b="1" i="0" u="none" strike="noStrike" cap="none" baseline="0">
                <a:solidFill>
                  <a:srgbClr val="000000"/>
                </a:solidFill>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Group dishes by type (imperative):</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1200" b="0" i="0" u="none" strike="noStrike" cap="none" baseline="0">
                <a:solidFill>
                  <a:srgbClr val="000000"/>
                </a:solidFill>
                <a:latin typeface="Consolas"/>
                <a:ea typeface="Consolas"/>
                <a:cs typeface="Consolas"/>
                <a:sym typeface="Consolas"/>
              </a:rPr>
              <a:t>	Map&lt;Dish.Type, List&lt;Dish&gt;&gt; groupDishesByTypeMap = </a:t>
            </a:r>
            <a:r>
              <a:rPr lang="en-US" sz="1200" b="0" i="0" u="none" strike="noStrike" cap="none" baseline="0">
                <a:solidFill>
                  <a:srgbClr val="7F0055"/>
                </a:solidFill>
                <a:latin typeface="Consolas"/>
                <a:ea typeface="Consolas"/>
                <a:cs typeface="Consolas"/>
                <a:sym typeface="Consolas"/>
              </a:rPr>
              <a:t>new</a:t>
            </a:r>
            <a:r>
              <a:rPr lang="en-US" sz="1200" b="0" i="0" u="none" strike="noStrike" cap="none" baseline="0">
                <a:solidFill>
                  <a:srgbClr val="000000"/>
                </a:solidFill>
                <a:latin typeface="Consolas"/>
                <a:ea typeface="Consolas"/>
                <a:cs typeface="Consolas"/>
                <a:sym typeface="Consolas"/>
              </a:rPr>
              <a:t> HashMap&lt;&gt;();</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7F0055"/>
              </a:buClr>
              <a:buSzPct val="25000"/>
              <a:buFont typeface="Consolas"/>
              <a:buNone/>
            </a:pPr>
            <a:r>
              <a:rPr lang="en-US" sz="1200" b="0" i="0" u="none" strike="noStrike" cap="none" baseline="0">
                <a:solidFill>
                  <a:srgbClr val="7F0055"/>
                </a:solidFill>
                <a:latin typeface="Consolas"/>
                <a:ea typeface="Consolas"/>
                <a:cs typeface="Consolas"/>
                <a:sym typeface="Consolas"/>
              </a:rPr>
              <a:t>	for</a:t>
            </a:r>
            <a:r>
              <a:rPr lang="en-US" sz="1200" b="0" i="0" u="none" strike="noStrike" cap="none" baseline="0">
                <a:solidFill>
                  <a:srgbClr val="000000"/>
                </a:solidFill>
                <a:latin typeface="Consolas"/>
                <a:ea typeface="Consolas"/>
                <a:cs typeface="Consolas"/>
                <a:sym typeface="Consolas"/>
              </a:rPr>
              <a:t> (Dish dish : menu) {</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7F0055"/>
              </a:buClr>
              <a:buSzPct val="25000"/>
              <a:buFont typeface="Consolas"/>
              <a:buNone/>
            </a:pPr>
            <a:r>
              <a:rPr lang="en-US" sz="1200" b="0" i="0" u="none" strike="noStrike" cap="none" baseline="0">
                <a:solidFill>
                  <a:srgbClr val="7F0055"/>
                </a:solidFill>
                <a:latin typeface="Consolas"/>
                <a:ea typeface="Consolas"/>
                <a:cs typeface="Consolas"/>
                <a:sym typeface="Consolas"/>
              </a:rPr>
              <a:t>		final</a:t>
            </a:r>
            <a:r>
              <a:rPr lang="en-US" sz="1200" b="0" i="0" u="none" strike="noStrike" cap="none" baseline="0">
                <a:solidFill>
                  <a:srgbClr val="000000"/>
                </a:solidFill>
                <a:latin typeface="Consolas"/>
                <a:ea typeface="Consolas"/>
                <a:cs typeface="Consolas"/>
                <a:sym typeface="Consolas"/>
              </a:rPr>
              <a:t> Type type = dish.getType();</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List&lt;Dish&gt; dishesForType = groupDishesByTypeMap.get(type);</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7F0055"/>
              </a:buClr>
              <a:buSzPct val="25000"/>
              <a:buFont typeface="Consolas"/>
              <a:buNone/>
            </a:pPr>
            <a:r>
              <a:rPr lang="en-US" sz="1200" b="0" i="0" u="none" strike="noStrike" cap="none" baseline="0">
                <a:solidFill>
                  <a:srgbClr val="7F0055"/>
                </a:solidFill>
                <a:latin typeface="Consolas"/>
                <a:ea typeface="Consolas"/>
                <a:cs typeface="Consolas"/>
                <a:sym typeface="Consolas"/>
              </a:rPr>
              <a:t>		if</a:t>
            </a:r>
            <a:r>
              <a:rPr lang="en-US" sz="1200" b="0" i="0" u="none" strike="noStrike" cap="none" baseline="0">
                <a:solidFill>
                  <a:srgbClr val="000000"/>
                </a:solidFill>
                <a:latin typeface="Consolas"/>
                <a:ea typeface="Consolas"/>
                <a:cs typeface="Consolas"/>
                <a:sym typeface="Consolas"/>
              </a:rPr>
              <a:t>(dishesForType == </a:t>
            </a:r>
            <a:r>
              <a:rPr lang="en-US" sz="1200" b="0" i="0" u="none" strike="noStrike" cap="none" baseline="0">
                <a:solidFill>
                  <a:srgbClr val="7F0055"/>
                </a:solidFill>
                <a:latin typeface="Consolas"/>
                <a:ea typeface="Consolas"/>
                <a:cs typeface="Consolas"/>
                <a:sym typeface="Consolas"/>
              </a:rPr>
              <a:t>null</a:t>
            </a: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dishesForType = </a:t>
            </a:r>
            <a:r>
              <a:rPr lang="en-US" sz="1200" b="0" i="0" u="none" strike="noStrike" cap="none" baseline="0">
                <a:solidFill>
                  <a:srgbClr val="7F0055"/>
                </a:solidFill>
                <a:latin typeface="Consolas"/>
                <a:ea typeface="Consolas"/>
                <a:cs typeface="Consolas"/>
                <a:sym typeface="Consolas"/>
              </a:rPr>
              <a:t>new</a:t>
            </a:r>
            <a:r>
              <a:rPr lang="en-US" sz="1200" b="0" i="0" u="none" strike="noStrike" cap="none" baseline="0">
                <a:solidFill>
                  <a:srgbClr val="000000"/>
                </a:solidFill>
                <a:latin typeface="Consolas"/>
                <a:ea typeface="Consolas"/>
                <a:cs typeface="Consolas"/>
                <a:sym typeface="Consolas"/>
              </a:rPr>
              <a:t> ArrayList&lt;&gt;();</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groupDishesByTypeMap.put(type, dishesForType);</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dishesForType.add(dish);</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7F0055"/>
                </a:solidFill>
                <a:latin typeface="Consolas"/>
                <a:ea typeface="Consolas"/>
                <a:cs typeface="Consolas"/>
                <a:sym typeface="Consolas"/>
              </a:rPr>
              <a:t>return</a:t>
            </a:r>
            <a:r>
              <a:rPr lang="en-US" sz="1200" b="0" i="0" u="none" strike="noStrike" cap="none" baseline="0">
                <a:solidFill>
                  <a:srgbClr val="000000"/>
                </a:solidFill>
                <a:latin typeface="Consolas"/>
                <a:ea typeface="Consolas"/>
                <a:cs typeface="Consolas"/>
                <a:sym typeface="Consolas"/>
              </a:rPr>
              <a:t> groupDishesByTypeMap;</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7"/>
        <p:cNvGrpSpPr/>
        <p:nvPr/>
      </p:nvGrpSpPr>
      <p:grpSpPr>
        <a:xfrm>
          <a:off x="0" y="0"/>
          <a:ext cx="0" cy="0"/>
          <a:chOff x="0" y="0"/>
          <a:chExt cx="0" cy="0"/>
        </a:xfrm>
      </p:grpSpPr>
      <p:sp>
        <p:nvSpPr>
          <p:cNvPr id="178" name="Shape 178"/>
          <p:cNvSpPr txBox="1"/>
          <p:nvPr/>
        </p:nvSpPr>
        <p:spPr>
          <a:xfrm>
            <a:off x="179386" y="2420936"/>
            <a:ext cx="8785225" cy="42481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9" name="Shape 17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80" name="Shape 18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1" name="Shape 181"/>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a:t>
            </a:r>
            <a:r>
              <a:rPr lang="en-US" sz="1200" b="1"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
        <p:nvSpPr>
          <p:cNvPr id="182" name="Shape 182"/>
          <p:cNvSpPr txBox="1"/>
          <p:nvPr/>
        </p:nvSpPr>
        <p:spPr>
          <a:xfrm>
            <a:off x="517525" y="4572000"/>
            <a:ext cx="7610474" cy="646112"/>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Using the word </a:t>
            </a:r>
            <a:r>
              <a:rPr lang="en-US" sz="1800" b="1" i="0" u="none" strike="noStrike" cap="none" baseline="0">
                <a:solidFill>
                  <a:srgbClr val="552438"/>
                </a:solidFill>
                <a:latin typeface="Calibri"/>
                <a:ea typeface="Calibri"/>
                <a:cs typeface="Calibri"/>
                <a:sym typeface="Calibri"/>
              </a:rPr>
              <a:t>default</a:t>
            </a:r>
            <a:r>
              <a:rPr lang="en-US" sz="1800" b="0" i="0" u="none" strike="noStrike" cap="none" baseline="0">
                <a:solidFill>
                  <a:srgbClr val="552438"/>
                </a:solidFill>
                <a:latin typeface="Calibri"/>
                <a:ea typeface="Calibri"/>
                <a:cs typeface="Calibri"/>
                <a:sym typeface="Calibri"/>
              </a:rPr>
              <a:t> </a:t>
            </a:r>
            <a:r>
              <a:rPr lang="en-US" sz="1800" b="0" i="0" u="none" strike="noStrike" cap="none" baseline="0">
                <a:solidFill>
                  <a:schemeClr val="dk1"/>
                </a:solidFill>
                <a:latin typeface="Calibri"/>
                <a:ea typeface="Calibri"/>
                <a:cs typeface="Calibri"/>
                <a:sym typeface="Calibri"/>
              </a:rPr>
              <a:t>we can declare a default implementation That will be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chosen if the implementing class did not provide an implementation of it’s own</a:t>
            </a:r>
          </a:p>
        </p:txBody>
      </p:sp>
      <p:cxnSp>
        <p:nvCxnSpPr>
          <p:cNvPr id="183" name="Shape 183"/>
          <p:cNvCxnSpPr/>
          <p:nvPr/>
        </p:nvCxnSpPr>
        <p:spPr>
          <a:xfrm rot="10800000" flipH="1">
            <a:off x="1908175" y="3141661"/>
            <a:ext cx="142875" cy="1430337"/>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23"/>
        <p:cNvGrpSpPr/>
        <p:nvPr/>
      </p:nvGrpSpPr>
      <p:grpSpPr>
        <a:xfrm>
          <a:off x="0" y="0"/>
          <a:ext cx="0" cy="0"/>
          <a:chOff x="0" y="0"/>
          <a:chExt cx="0" cy="0"/>
        </a:xfrm>
      </p:grpSpPr>
      <p:sp>
        <p:nvSpPr>
          <p:cNvPr id="1424" name="Shape 1424"/>
          <p:cNvSpPr txBox="1"/>
          <p:nvPr/>
        </p:nvSpPr>
        <p:spPr>
          <a:xfrm>
            <a:off x="250825" y="2408236"/>
            <a:ext cx="8785200" cy="38876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25" name="Shape 142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26" name="Shape 142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27" name="Shape 1427"/>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a:t>
            </a:r>
            <a:r>
              <a:rPr lang="en-US" sz="2000" b="1">
                <a:latin typeface="Open Sans"/>
                <a:ea typeface="Open Sans"/>
                <a:cs typeface="Open Sans"/>
                <a:sym typeface="Open Sans"/>
              </a:rPr>
              <a:t> </a:t>
            </a:r>
            <a:r>
              <a:rPr lang="en-US" sz="2000" b="1" i="0" u="none" strike="noStrike" cap="none" baseline="0">
                <a:solidFill>
                  <a:srgbClr val="000000"/>
                </a:solidFill>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Group dishes by type (Declerative):</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Map&lt;Dish.Type, List&lt;Dish&gt;&gt; groupDishesByTypeMap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menu.stream().collect(Collectors.groupingBy(Dish::getType));</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31"/>
        <p:cNvGrpSpPr/>
        <p:nvPr/>
      </p:nvGrpSpPr>
      <p:grpSpPr>
        <a:xfrm>
          <a:off x="0" y="0"/>
          <a:ext cx="0" cy="0"/>
          <a:chOff x="0" y="0"/>
          <a:chExt cx="0" cy="0"/>
        </a:xfrm>
      </p:grpSpPr>
      <p:sp>
        <p:nvSpPr>
          <p:cNvPr id="1432" name="Shape 1432"/>
          <p:cNvSpPr txBox="1"/>
          <p:nvPr/>
        </p:nvSpPr>
        <p:spPr>
          <a:xfrm>
            <a:off x="250825" y="2408236"/>
            <a:ext cx="8785200" cy="38876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33" name="Shape 143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34" name="Shape 143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35" name="Shape 1435"/>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a:t>
            </a:r>
            <a:r>
              <a:rPr lang="en-US" sz="2000" b="1">
                <a:latin typeface="Open Sans"/>
                <a:ea typeface="Open Sans"/>
                <a:cs typeface="Open Sans"/>
                <a:sym typeface="Open Sans"/>
              </a:rPr>
              <a:t> </a:t>
            </a:r>
            <a:r>
              <a:rPr lang="en-US" sz="2000" b="1" i="0" u="none" strike="noStrike" cap="none" baseline="0">
                <a:solidFill>
                  <a:srgbClr val="000000"/>
                </a:solidFill>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Group dishes by type (Declerative):</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Map&lt;Dish.Type, List&lt;Dish&gt;&gt; groupDishesByTypeMap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menu.stream().collect(Collectors.groupingBy(Dish::getType));</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
        <p:nvSpPr>
          <p:cNvPr id="1436" name="Shape 1436"/>
          <p:cNvSpPr txBox="1"/>
          <p:nvPr/>
        </p:nvSpPr>
        <p:spPr>
          <a:xfrm>
            <a:off x="2879725" y="4170362"/>
            <a:ext cx="2603499"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Pre created static method</a:t>
            </a:r>
          </a:p>
        </p:txBody>
      </p:sp>
      <p:cxnSp>
        <p:nvCxnSpPr>
          <p:cNvPr id="1437" name="Shape 1437"/>
          <p:cNvCxnSpPr/>
          <p:nvPr/>
        </p:nvCxnSpPr>
        <p:spPr>
          <a:xfrm rot="10800000" flipH="1">
            <a:off x="4572000" y="3500437"/>
            <a:ext cx="576262" cy="669925"/>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41"/>
        <p:cNvGrpSpPr/>
        <p:nvPr/>
      </p:nvGrpSpPr>
      <p:grpSpPr>
        <a:xfrm>
          <a:off x="0" y="0"/>
          <a:ext cx="0" cy="0"/>
          <a:chOff x="0" y="0"/>
          <a:chExt cx="0" cy="0"/>
        </a:xfrm>
      </p:grpSpPr>
      <p:sp>
        <p:nvSpPr>
          <p:cNvPr id="1442" name="Shape 1442"/>
          <p:cNvSpPr txBox="1"/>
          <p:nvPr/>
        </p:nvSpPr>
        <p:spPr>
          <a:xfrm>
            <a:off x="250825" y="2636836"/>
            <a:ext cx="8785225" cy="16557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43" name="Shape 144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44" name="Shape 144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45" name="Shape 1445"/>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a:t>
            </a: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49"/>
        <p:cNvGrpSpPr/>
        <p:nvPr/>
      </p:nvGrpSpPr>
      <p:grpSpPr>
        <a:xfrm>
          <a:off x="0" y="0"/>
          <a:ext cx="0" cy="0"/>
          <a:chOff x="0" y="0"/>
          <a:chExt cx="0" cy="0"/>
        </a:xfrm>
      </p:grpSpPr>
      <p:sp>
        <p:nvSpPr>
          <p:cNvPr id="1450" name="Shape 1450"/>
          <p:cNvSpPr txBox="1"/>
          <p:nvPr/>
        </p:nvSpPr>
        <p:spPr>
          <a:xfrm>
            <a:off x="250825" y="2636836"/>
            <a:ext cx="8785225" cy="16557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51" name="Shape 145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52" name="Shape 145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53" name="Shape 1453"/>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a:t>
            </a: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Files.list will generate a Stream of Pathes.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We want only “txt” files so we will use filter.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57"/>
        <p:cNvGrpSpPr/>
        <p:nvPr/>
      </p:nvGrpSpPr>
      <p:grpSpPr>
        <a:xfrm>
          <a:off x="0" y="0"/>
          <a:ext cx="0" cy="0"/>
          <a:chOff x="0" y="0"/>
          <a:chExt cx="0" cy="0"/>
        </a:xfrm>
      </p:grpSpPr>
      <p:sp>
        <p:nvSpPr>
          <p:cNvPr id="1458" name="Shape 1458"/>
          <p:cNvSpPr txBox="1"/>
          <p:nvPr/>
        </p:nvSpPr>
        <p:spPr>
          <a:xfrm>
            <a:off x="250825" y="2636836"/>
            <a:ext cx="8785225" cy="16557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59" name="Shape 145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60" name="Shape 146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61" name="Shape 1461"/>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a:t>
            </a: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r>
            <a:br>
              <a:rPr lang="en-US" sz="1400" b="1" i="0" u="none" strike="noStrike" cap="none" baseline="0">
                <a:solidFill>
                  <a:srgbClr val="000000"/>
                </a:solidFill>
                <a:latin typeface="Consolas"/>
                <a:ea typeface="Consolas"/>
                <a:cs typeface="Consolas"/>
                <a:sym typeface="Consolas"/>
              </a:rPr>
            </a:br>
            <a:endParaRPr lang="en-US"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Now we have a Stream of Paths which includes files.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But a file can also be considered as a stream of Strings.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65"/>
        <p:cNvGrpSpPr/>
        <p:nvPr/>
      </p:nvGrpSpPr>
      <p:grpSpPr>
        <a:xfrm>
          <a:off x="0" y="0"/>
          <a:ext cx="0" cy="0"/>
          <a:chOff x="0" y="0"/>
          <a:chExt cx="0" cy="0"/>
        </a:xfrm>
      </p:grpSpPr>
      <p:sp>
        <p:nvSpPr>
          <p:cNvPr id="1466" name="Shape 1466"/>
          <p:cNvSpPr txBox="1"/>
          <p:nvPr/>
        </p:nvSpPr>
        <p:spPr>
          <a:xfrm>
            <a:off x="250825" y="2636836"/>
            <a:ext cx="8785225" cy="16557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67" name="Shape 14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68" name="Shape 14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69" name="Shape 1469"/>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a:t>
            </a: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r>
              <a:rPr lang="en-US" sz="1400" b="1"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r>
            <a:br>
              <a:rPr lang="en-US" sz="1400" b="1" i="0" u="none" strike="noStrike" cap="none" baseline="0">
                <a:solidFill>
                  <a:srgbClr val="000000"/>
                </a:solidFill>
                <a:latin typeface="Consolas"/>
                <a:ea typeface="Consolas"/>
                <a:cs typeface="Consolas"/>
                <a:sym typeface="Consolas"/>
              </a:rPr>
            </a:br>
            <a:endParaRPr lang="en-US"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Now we have a Stream of Paths which includes files.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But a file can also be considered as a stream of Strings.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FlatMap will produce one stream of Strings.</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73"/>
        <p:cNvGrpSpPr/>
        <p:nvPr/>
      </p:nvGrpSpPr>
      <p:grpSpPr>
        <a:xfrm>
          <a:off x="0" y="0"/>
          <a:ext cx="0" cy="0"/>
          <a:chOff x="0" y="0"/>
          <a:chExt cx="0" cy="0"/>
        </a:xfrm>
      </p:grpSpPr>
      <p:sp>
        <p:nvSpPr>
          <p:cNvPr id="1474" name="Shape 1474"/>
          <p:cNvSpPr txBox="1"/>
          <p:nvPr/>
        </p:nvSpPr>
        <p:spPr>
          <a:xfrm>
            <a:off x="250825" y="2636836"/>
            <a:ext cx="8785225" cy="136842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75" name="Shape 147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476" name="Shape 147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77" name="Shape 1477"/>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Streams high order functions	-  </a:t>
            </a: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Finally, we would like to Parse the lines to our known and convenient object form.</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1"/>
        <p:cNvGrpSpPr/>
        <p:nvPr/>
      </p:nvGrpSpPr>
      <p:grpSpPr>
        <a:xfrm>
          <a:off x="0" y="0"/>
          <a:ext cx="0" cy="0"/>
          <a:chOff x="0" y="0"/>
          <a:chExt cx="0" cy="0"/>
        </a:xfrm>
      </p:grpSpPr>
      <p:sp>
        <p:nvSpPr>
          <p:cNvPr id="1482" name="Shape 148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Streams concurrency</a:t>
            </a:r>
          </a:p>
        </p:txBody>
      </p:sp>
      <p:pic>
        <p:nvPicPr>
          <p:cNvPr id="1483" name="Shape 148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84" name="Shape 1484"/>
          <p:cNvSpPr txBox="1"/>
          <p:nvPr/>
        </p:nvSpPr>
        <p:spPr>
          <a:xfrm>
            <a:off x="300037" y="154305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485" name="Shape 1485"/>
          <p:cNvPicPr preferRelativeResize="0"/>
          <p:nvPr/>
        </p:nvPicPr>
        <p:blipFill rotWithShape="1">
          <a:blip r:embed="rId4">
            <a:alphaModFix/>
          </a:blip>
          <a:srcRect/>
          <a:stretch/>
        </p:blipFill>
        <p:spPr>
          <a:xfrm>
            <a:off x="1382712" y="1989136"/>
            <a:ext cx="5783262" cy="3671886"/>
          </a:xfrm>
          <a:prstGeom prst="rect">
            <a:avLst/>
          </a:prstGeom>
          <a:noFill/>
          <a:ln w="9525" cap="flat" cmpd="sng">
            <a:solidFill>
              <a:srgbClr val="000000"/>
            </a:solidFill>
            <a:prstDash val="solid"/>
            <a:miter/>
            <a:headEnd type="none" w="med" len="med"/>
            <a:tailEnd type="none" w="med" len="med"/>
          </a:ln>
        </p:spPr>
      </p:pic>
      <p:sp>
        <p:nvSpPr>
          <p:cNvPr id="1486" name="Shape 1486"/>
          <p:cNvSpPr txBox="1"/>
          <p:nvPr/>
        </p:nvSpPr>
        <p:spPr>
          <a:xfrm>
            <a:off x="5856287" y="2000250"/>
            <a:ext cx="1296986" cy="1368425"/>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90"/>
        <p:cNvGrpSpPr/>
        <p:nvPr/>
      </p:nvGrpSpPr>
      <p:grpSpPr>
        <a:xfrm>
          <a:off x="0" y="0"/>
          <a:ext cx="0" cy="0"/>
          <a:chOff x="0" y="0"/>
          <a:chExt cx="0" cy="0"/>
        </a:xfrm>
      </p:grpSpPr>
      <p:sp>
        <p:nvSpPr>
          <p:cNvPr id="1491" name="Shape 1491"/>
          <p:cNvSpPr txBox="1"/>
          <p:nvPr/>
        </p:nvSpPr>
        <p:spPr>
          <a:xfrm>
            <a:off x="179386" y="2565400"/>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492" name="Shape 149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Streams concurrency</a:t>
            </a:r>
          </a:p>
        </p:txBody>
      </p:sp>
      <p:pic>
        <p:nvPicPr>
          <p:cNvPr id="1493" name="Shape 149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494" name="Shape 1494"/>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Streams can also be iterated and processed in a parallel way.</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menu.parallelStream().forEach(Dish::heavyCalculation);</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The stream will be processed using several threads.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By default, the number of threads is the number of processors.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ParallelStream uses ForkJoin framework behind the scenes.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ParallelStream will not keep the order of the original stream.</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98"/>
        <p:cNvGrpSpPr/>
        <p:nvPr/>
      </p:nvGrpSpPr>
      <p:grpSpPr>
        <a:xfrm>
          <a:off x="0" y="0"/>
          <a:ext cx="0" cy="0"/>
          <a:chOff x="0" y="0"/>
          <a:chExt cx="0" cy="0"/>
        </a:xfrm>
      </p:grpSpPr>
      <p:sp>
        <p:nvSpPr>
          <p:cNvPr id="1499" name="Shape 1499"/>
          <p:cNvSpPr txBox="1"/>
          <p:nvPr/>
        </p:nvSpPr>
        <p:spPr>
          <a:xfrm>
            <a:off x="179386" y="2349500"/>
            <a:ext cx="8785225" cy="43195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00" name="Shape 150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Streams concurrency</a:t>
            </a:r>
          </a:p>
        </p:txBody>
      </p:sp>
      <p:pic>
        <p:nvPicPr>
          <p:cNvPr id="1501" name="Shape 150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02" name="Shape 1502"/>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Parallel processing should be used only with large scale data:</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menu.parallelStream().sorted(Dish::compareTo)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Vs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menu.stream().sorted(Dish::compareTo)</a:t>
            </a: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503" name="Shape 1503"/>
          <p:cNvPicPr preferRelativeResize="0"/>
          <p:nvPr/>
        </p:nvPicPr>
        <p:blipFill rotWithShape="1">
          <a:blip r:embed="rId4">
            <a:alphaModFix/>
          </a:blip>
          <a:srcRect/>
          <a:stretch/>
        </p:blipFill>
        <p:spPr>
          <a:xfrm>
            <a:off x="2627311" y="3330575"/>
            <a:ext cx="3171825" cy="32766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7"/>
        <p:cNvGrpSpPr/>
        <p:nvPr/>
      </p:nvGrpSpPr>
      <p:grpSpPr>
        <a:xfrm>
          <a:off x="0" y="0"/>
          <a:ext cx="0" cy="0"/>
          <a:chOff x="0" y="0"/>
          <a:chExt cx="0" cy="0"/>
        </a:xfrm>
      </p:grpSpPr>
      <p:sp>
        <p:nvSpPr>
          <p:cNvPr id="188" name="Shape 188"/>
          <p:cNvSpPr txBox="1"/>
          <p:nvPr/>
        </p:nvSpPr>
        <p:spPr>
          <a:xfrm>
            <a:off x="179386" y="2420936"/>
            <a:ext cx="8785225" cy="42481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9" name="Shape 18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90" name="Shape 19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1" name="Shape 191"/>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a:t>
            </a:r>
            <a:r>
              <a:rPr lang="en-US" sz="1200" b="1"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Font typeface="Consolas"/>
              <a:buNone/>
            </a:pPr>
            <a:endParaRPr sz="1200" b="1">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cxnSp>
        <p:nvCxnSpPr>
          <p:cNvPr id="192" name="Shape 192"/>
          <p:cNvCxnSpPr/>
          <p:nvPr/>
        </p:nvCxnSpPr>
        <p:spPr>
          <a:xfrm>
            <a:off x="179386" y="4076700"/>
            <a:ext cx="87852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07"/>
        <p:cNvGrpSpPr/>
        <p:nvPr/>
      </p:nvGrpSpPr>
      <p:grpSpPr>
        <a:xfrm>
          <a:off x="0" y="0"/>
          <a:ext cx="0" cy="0"/>
          <a:chOff x="0" y="0"/>
          <a:chExt cx="0" cy="0"/>
        </a:xfrm>
      </p:grpSpPr>
      <p:sp>
        <p:nvSpPr>
          <p:cNvPr id="1508" name="Shape 15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err="1">
                <a:solidFill>
                  <a:schemeClr val="dk1"/>
                </a:solidFill>
                <a:latin typeface="Open Sans"/>
                <a:ea typeface="Open Sans"/>
                <a:cs typeface="Open Sans"/>
                <a:sym typeface="Open Sans"/>
              </a:rPr>
              <a:t>Optionals</a:t>
            </a:r>
            <a:endParaRPr lang="en-US" sz="4000" b="0" i="0" u="none" strike="noStrike" cap="none" baseline="0" dirty="0">
              <a:solidFill>
                <a:schemeClr val="dk1"/>
              </a:solidFill>
              <a:latin typeface="Open Sans"/>
              <a:ea typeface="Open Sans"/>
              <a:cs typeface="Open Sans"/>
              <a:sym typeface="Open Sans"/>
            </a:endParaRPr>
          </a:p>
        </p:txBody>
      </p:sp>
      <p:pic>
        <p:nvPicPr>
          <p:cNvPr id="1509" name="Shape 150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10" name="Shape 1510"/>
          <p:cNvSpPr txBox="1"/>
          <p:nvPr/>
        </p:nvSpPr>
        <p:spPr>
          <a:xfrm>
            <a:off x="323850" y="170180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80"/>
              </a:spcBef>
              <a:spcAft>
                <a:spcPts val="0"/>
              </a:spcAft>
              <a:buClr>
                <a:srgbClr val="000000"/>
              </a:buClr>
              <a:buSzPct val="25000"/>
              <a:buFont typeface="Open Sans"/>
              <a:buNone/>
            </a:pPr>
            <a:r>
              <a:rPr lang="en-US" sz="2400" b="0" i="0" u="none" strike="noStrike" cap="none" baseline="0">
                <a:solidFill>
                  <a:srgbClr val="000000"/>
                </a:solidFill>
                <a:latin typeface="Open Sans"/>
                <a:ea typeface="Open Sans"/>
                <a:cs typeface="Open Sans"/>
                <a:sym typeface="Open Sans"/>
              </a:rPr>
              <a:t/>
            </a:r>
            <a:br>
              <a:rPr lang="en-US" sz="2400" b="0" i="0" u="none" strike="noStrike" cap="none" baseline="0">
                <a:solidFill>
                  <a:srgbClr val="000000"/>
                </a:solidFill>
                <a:latin typeface="Open Sans"/>
                <a:ea typeface="Open Sans"/>
                <a:cs typeface="Open Sans"/>
                <a:sym typeface="Open Sans"/>
              </a:rPr>
            </a:br>
            <a:endParaRPr lang="en-US" sz="24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511" name="Shape 1511"/>
          <p:cNvPicPr preferRelativeResize="0"/>
          <p:nvPr/>
        </p:nvPicPr>
        <p:blipFill rotWithShape="1">
          <a:blip r:embed="rId4">
            <a:alphaModFix/>
          </a:blip>
          <a:srcRect/>
          <a:stretch/>
        </p:blipFill>
        <p:spPr>
          <a:xfrm>
            <a:off x="2484436" y="2706686"/>
            <a:ext cx="3611561" cy="2695574"/>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cut/>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15"/>
        <p:cNvGrpSpPr/>
        <p:nvPr/>
      </p:nvGrpSpPr>
      <p:grpSpPr>
        <a:xfrm>
          <a:off x="0" y="0"/>
          <a:ext cx="0" cy="0"/>
          <a:chOff x="0" y="0"/>
          <a:chExt cx="0" cy="0"/>
        </a:xfrm>
      </p:grpSpPr>
      <p:sp>
        <p:nvSpPr>
          <p:cNvPr id="1516" name="Shape 1516"/>
          <p:cNvSpPr txBox="1"/>
          <p:nvPr/>
        </p:nvSpPr>
        <p:spPr>
          <a:xfrm>
            <a:off x="179386" y="3860800"/>
            <a:ext cx="8785225" cy="280828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17" name="Shape 151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err="1">
                <a:solidFill>
                  <a:schemeClr val="dk1"/>
                </a:solidFill>
                <a:latin typeface="Open Sans"/>
                <a:ea typeface="Open Sans"/>
                <a:cs typeface="Open Sans"/>
                <a:sym typeface="Open Sans"/>
              </a:rPr>
              <a:t>Optionals</a:t>
            </a:r>
            <a:endParaRPr lang="en-US" sz="4000" b="0" i="0" u="none" strike="noStrike" cap="none" baseline="0" dirty="0">
              <a:solidFill>
                <a:schemeClr val="dk1"/>
              </a:solidFill>
              <a:latin typeface="Open Sans"/>
              <a:ea typeface="Open Sans"/>
              <a:cs typeface="Open Sans"/>
              <a:sym typeface="Open Sans"/>
            </a:endParaRPr>
          </a:p>
        </p:txBody>
      </p:sp>
      <p:pic>
        <p:nvPicPr>
          <p:cNvPr id="1518" name="Shape 151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19" name="Shape 1519"/>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1" i="0" u="none" strike="noStrike" cap="none" baseline="0" dirty="0" smtClean="0">
                <a:solidFill>
                  <a:srgbClr val="000000"/>
                </a:solidFill>
                <a:latin typeface="Open Sans"/>
                <a:ea typeface="Open Sans"/>
                <a:cs typeface="Open Sans"/>
                <a:sym typeface="Open Sans"/>
              </a:rPr>
              <a:t>Defensive Programming</a:t>
            </a:r>
            <a:r>
              <a:rPr lang="en-US" sz="2000" b="0" i="0" u="none" strike="noStrike" cap="none" baseline="0" dirty="0" smtClean="0">
                <a:solidFill>
                  <a:srgbClr val="000000"/>
                </a:solidFill>
                <a:latin typeface="Open Sans"/>
                <a:ea typeface="Open Sans"/>
                <a:cs typeface="Open Sans"/>
                <a:sym typeface="Open Sans"/>
              </a:rPr>
              <a:t>: In </a:t>
            </a:r>
            <a:r>
              <a:rPr lang="en-US" sz="2000" b="0" i="0" u="none" strike="noStrike" cap="none" baseline="0" dirty="0">
                <a:solidFill>
                  <a:srgbClr val="000000"/>
                </a:solidFill>
                <a:latin typeface="Open Sans"/>
                <a:ea typeface="Open Sans"/>
                <a:cs typeface="Open Sans"/>
                <a:sym typeface="Open Sans"/>
              </a:rPr>
              <a:t>order to avoid Null Pointer Exceptions we must check for nulls all the time.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All this checks are causing a messy boiler-plate code:</a:t>
            </a: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dirty="0" smtClean="0">
                <a:solidFill>
                  <a:srgbClr val="000000"/>
                </a:solidFill>
                <a:latin typeface="Consolas"/>
                <a:ea typeface="Consolas"/>
                <a:cs typeface="Consolas"/>
                <a:sym typeface="Consolas"/>
              </a:rPr>
              <a:t/>
            </a:r>
            <a:br>
              <a:rPr lang="en-US" sz="1600" b="0" i="0" u="none" strike="noStrike" cap="none" baseline="0" dirty="0" smtClean="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for example: print all the dishes recommended side-dishes</a:t>
            </a:r>
          </a:p>
          <a:p>
            <a:pPr marL="342900" marR="0" lvl="0" indent="-342900" algn="l" rtl="0">
              <a:lnSpc>
                <a:spcPct val="100000"/>
              </a:lnSpc>
              <a:spcBef>
                <a:spcPts val="240"/>
              </a:spcBef>
              <a:spcAft>
                <a:spcPts val="0"/>
              </a:spcAft>
              <a:buClr>
                <a:schemeClr val="dk1"/>
              </a:buClr>
              <a:buSzPct val="25000"/>
              <a:buFont typeface="Consolas"/>
              <a:buNone/>
            </a:pPr>
            <a:r>
              <a:rPr lang="en-US" sz="1200" b="0" i="0" u="none" strike="noStrike" cap="none" baseline="0" dirty="0">
                <a:solidFill>
                  <a:schemeClr val="dk1"/>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User </a:t>
            </a:r>
            <a:r>
              <a:rPr lang="en-US" sz="1200" b="0" i="0" u="none" strike="noStrike" cap="none" baseline="0" dirty="0" err="1">
                <a:solidFill>
                  <a:srgbClr val="6A3E3E"/>
                </a:solidFill>
                <a:latin typeface="Consolas"/>
                <a:ea typeface="Consolas"/>
                <a:cs typeface="Consolas"/>
                <a:sym typeface="Consolas"/>
              </a:rPr>
              <a:t>user</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usersMap</a:t>
            </a:r>
            <a:r>
              <a:rPr lang="en-US" sz="1200" b="0" i="0" u="none" strike="noStrike" cap="none" baseline="0" dirty="0" err="1">
                <a:solidFill>
                  <a:srgbClr val="000000"/>
                </a:solidFill>
                <a:latin typeface="Consolas"/>
                <a:ea typeface="Consolas"/>
                <a:cs typeface="Consolas"/>
                <a:sym typeface="Consolas"/>
              </a:rPr>
              <a:t>.get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2A00FF"/>
                </a:solidFill>
                <a:latin typeface="Consolas"/>
                <a:ea typeface="Consolas"/>
                <a:cs typeface="Consolas"/>
                <a:sym typeface="Consolas"/>
              </a:rPr>
              <a:t>"</a:t>
            </a:r>
            <a:r>
              <a:rPr lang="en-US" sz="1200" b="0" i="0" u="none" strike="noStrike" cap="none" baseline="0" dirty="0" err="1">
                <a:solidFill>
                  <a:srgbClr val="2A00FF"/>
                </a:solidFill>
                <a:latin typeface="Consolas"/>
                <a:ea typeface="Consolas"/>
                <a:cs typeface="Consolas"/>
                <a:sym typeface="Consolas"/>
              </a:rPr>
              <a:t>userName</a:t>
            </a:r>
            <a:r>
              <a:rPr lang="en-US" sz="1200" b="0" i="0" u="none" strike="noStrike" cap="none" baseline="0" dirty="0">
                <a:solidFill>
                  <a:srgbClr val="2A00FF"/>
                </a:solidFill>
                <a:latin typeface="Consolas"/>
                <a:ea typeface="Consolas"/>
                <a:cs typeface="Consolas"/>
                <a:sym typeface="Consolas"/>
              </a:rPr>
              <a:t>"</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user</a:t>
            </a: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smtClean="0">
                <a:solidFill>
                  <a:srgbClr val="000000"/>
                </a:solidFill>
                <a:latin typeface="Consolas"/>
                <a:ea typeface="Consolas"/>
                <a:cs typeface="Consolas"/>
                <a:sym typeface="Consolas"/>
              </a:rPr>
              <a:t>Adress</a:t>
            </a: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address</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user</a:t>
            </a:r>
            <a:r>
              <a:rPr lang="en-US" sz="1200" b="0" i="0" u="none" strike="noStrike" cap="none" baseline="0" dirty="0" err="1">
                <a:solidFill>
                  <a:srgbClr val="000000"/>
                </a:solidFill>
                <a:latin typeface="Consolas"/>
                <a:ea typeface="Consolas"/>
                <a:cs typeface="Consolas"/>
                <a:sym typeface="Consolas"/>
              </a:rPr>
              <a:t>.getAddress</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if</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address</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	City </a:t>
            </a:r>
            <a:r>
              <a:rPr lang="en-US" sz="1200" b="0" i="0" u="none" strike="noStrike" cap="none" baseline="0" dirty="0" err="1">
                <a:solidFill>
                  <a:srgbClr val="6A3E3E"/>
                </a:solidFill>
                <a:latin typeface="Consolas"/>
                <a:ea typeface="Consolas"/>
                <a:cs typeface="Consolas"/>
                <a:sym typeface="Consolas"/>
              </a:rPr>
              <a:t>city</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address</a:t>
            </a:r>
            <a:r>
              <a:rPr lang="en-US" sz="1200" b="0" i="0" u="none" strike="noStrike" cap="none" baseline="0" dirty="0" err="1">
                <a:solidFill>
                  <a:srgbClr val="000000"/>
                </a:solidFill>
                <a:latin typeface="Consolas"/>
                <a:ea typeface="Consolas"/>
                <a:cs typeface="Consolas"/>
                <a:sym typeface="Consolas"/>
              </a:rPr>
              <a:t>.getCity</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	if</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city</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err="1" smtClean="0">
                <a:solidFill>
                  <a:srgbClr val="000000"/>
                </a:solidFill>
                <a:latin typeface="Consolas"/>
                <a:ea typeface="Consolas"/>
                <a:cs typeface="Consolas"/>
                <a:sym typeface="Consolas"/>
              </a:rPr>
              <a:t>System.</a:t>
            </a:r>
            <a:r>
              <a:rPr lang="en-US" sz="1200" b="0" i="1" u="none" strike="noStrike" cap="none" baseline="0" dirty="0" err="1" smtClean="0">
                <a:solidFill>
                  <a:srgbClr val="0000C0"/>
                </a:solidFill>
                <a:latin typeface="Consolas"/>
                <a:ea typeface="Consolas"/>
                <a:cs typeface="Consolas"/>
                <a:sym typeface="Consolas"/>
              </a:rPr>
              <a:t>out</a:t>
            </a:r>
            <a:r>
              <a:rPr lang="en-US" sz="1200" b="0" i="1" u="none" strike="noStrike" cap="none" baseline="0" dirty="0" err="1" smtClean="0">
                <a:solidFill>
                  <a:srgbClr val="000000"/>
                </a:solidFill>
                <a:latin typeface="Consolas"/>
                <a:ea typeface="Consolas"/>
                <a:cs typeface="Consolas"/>
                <a:sym typeface="Consolas"/>
              </a:rPr>
              <a:t>.println</a:t>
            </a:r>
            <a:r>
              <a:rPr lang="en-US" sz="1200" b="0" i="1" u="none" strike="noStrike" cap="none" baseline="0" dirty="0" smtClean="0">
                <a:solidFill>
                  <a:srgbClr val="000000"/>
                </a:solidFill>
                <a:latin typeface="Consolas"/>
                <a:ea typeface="Consolas"/>
                <a:cs typeface="Consolas"/>
                <a:sym typeface="Consolas"/>
              </a:rPr>
              <a:t>(</a:t>
            </a:r>
            <a:r>
              <a:rPr lang="en-US" sz="1200" b="0" i="1" u="none" strike="noStrike" cap="none" baseline="0" dirty="0" err="1" smtClean="0">
                <a:solidFill>
                  <a:srgbClr val="6A3E3E"/>
                </a:solidFill>
                <a:latin typeface="Consolas"/>
                <a:ea typeface="Consolas"/>
                <a:cs typeface="Consolas"/>
                <a:sym typeface="Consolas"/>
              </a:rPr>
              <a:t>city</a:t>
            </a:r>
            <a:r>
              <a:rPr lang="en-US" sz="1200" b="0" i="1" u="none" strike="noStrike" cap="none" baseline="0" dirty="0" err="1" smtClean="0">
                <a:solidFill>
                  <a:srgbClr val="000000"/>
                </a:solidFill>
                <a:latin typeface="Consolas"/>
                <a:ea typeface="Consolas"/>
                <a:cs typeface="Consolas"/>
                <a:sym typeface="Consolas"/>
              </a:rPr>
              <a:t>.getName</a:t>
            </a:r>
            <a:r>
              <a:rPr lang="en-US" sz="1200" b="0" i="1"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	</a:t>
            </a:r>
            <a:r>
              <a:rPr lang="en-US" sz="1200" dirty="0" smtClean="0">
                <a:latin typeface="Consolas"/>
                <a:ea typeface="Consolas"/>
                <a:cs typeface="Consolas"/>
                <a:sym typeface="Consolas"/>
              </a:rPr>
              <a:t>}</a:t>
            </a:r>
            <a:endParaRPr lang="en-US" sz="1200" dirty="0">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	</a:t>
            </a:r>
            <a:r>
              <a:rPr lang="en-US" sz="1200" dirty="0" smtClean="0">
                <a:latin typeface="Consolas"/>
                <a:ea typeface="Consolas"/>
                <a:cs typeface="Consolas"/>
                <a:sym typeface="Consolas"/>
              </a:rPr>
              <a:t>}</a:t>
            </a:r>
            <a:endParaRPr lang="en-US" sz="1200" dirty="0">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Open Sans"/>
              <a:buNone/>
            </a:pPr>
            <a:r>
              <a:rPr lang="en-US" sz="1200" b="0" i="0" u="none" strike="noStrike" cap="none" baseline="0" dirty="0">
                <a:solidFill>
                  <a:srgbClr val="000000"/>
                </a:solidFill>
                <a:latin typeface="Open Sans"/>
                <a:ea typeface="Open Sans"/>
                <a:cs typeface="Open Sans"/>
                <a:sym typeface="Open Sans"/>
              </a:rPr>
              <a:t/>
            </a:r>
            <a:br>
              <a:rPr lang="en-US" sz="1200" b="0" i="0" u="none" strike="noStrike" cap="none" baseline="0" dirty="0">
                <a:solidFill>
                  <a:srgbClr val="000000"/>
                </a:solidFill>
                <a:latin typeface="Open Sans"/>
                <a:ea typeface="Open Sans"/>
                <a:cs typeface="Open Sans"/>
                <a:sym typeface="Open Sans"/>
              </a:rPr>
            </a:br>
            <a:endParaRPr lang="en-US"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23"/>
        <p:cNvGrpSpPr/>
        <p:nvPr/>
      </p:nvGrpSpPr>
      <p:grpSpPr>
        <a:xfrm>
          <a:off x="0" y="0"/>
          <a:ext cx="0" cy="0"/>
          <a:chOff x="0" y="0"/>
          <a:chExt cx="0" cy="0"/>
        </a:xfrm>
      </p:grpSpPr>
      <p:sp>
        <p:nvSpPr>
          <p:cNvPr id="1524" name="Shape 1524"/>
          <p:cNvSpPr txBox="1"/>
          <p:nvPr/>
        </p:nvSpPr>
        <p:spPr>
          <a:xfrm>
            <a:off x="179386" y="3860800"/>
            <a:ext cx="8785225" cy="280828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25" name="Shape 152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26" name="Shape 152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27" name="Shape 1527"/>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In order to avoid Null Pointer Exceptions we must check for nulls all the time.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All this checks are causing a messy boiler-plate code:</a:t>
            </a: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r>
              <a:rPr lang="en-US" sz="1600" b="0" i="0" u="none" strike="noStrike" cap="none" baseline="0" dirty="0">
                <a:solidFill>
                  <a:srgbClr val="000000"/>
                </a:solidFill>
                <a:latin typeface="Consolas"/>
                <a:ea typeface="Consolas"/>
                <a:cs typeface="Consolas"/>
                <a:sym typeface="Consolas"/>
              </a:rPr>
              <a:t>for example: print the user’s city name</a:t>
            </a:r>
          </a:p>
          <a:p>
            <a:pPr marL="342900" marR="0" lvl="0" indent="-342900" algn="l" rtl="0">
              <a:lnSpc>
                <a:spcPct val="100000"/>
              </a:lnSpc>
              <a:spcBef>
                <a:spcPts val="240"/>
              </a:spcBef>
              <a:spcAft>
                <a:spcPts val="0"/>
              </a:spcAft>
              <a:buClr>
                <a:schemeClr val="dk1"/>
              </a:buClr>
              <a:buSzPct val="25000"/>
              <a:buFont typeface="Consolas"/>
              <a:buNone/>
            </a:pPr>
            <a:r>
              <a:rPr lang="en-US" sz="1200" b="0" i="0" u="none" strike="noStrike" cap="none" baseline="0" dirty="0">
                <a:solidFill>
                  <a:schemeClr val="dk1"/>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User </a:t>
            </a:r>
            <a:r>
              <a:rPr lang="en-US" sz="1200" b="0" i="0" u="none" strike="noStrike" cap="none" baseline="0" dirty="0" err="1">
                <a:solidFill>
                  <a:srgbClr val="6A3E3E"/>
                </a:solidFill>
                <a:latin typeface="Consolas"/>
                <a:ea typeface="Consolas"/>
                <a:cs typeface="Consolas"/>
                <a:sym typeface="Consolas"/>
              </a:rPr>
              <a:t>user</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usersMap</a:t>
            </a:r>
            <a:r>
              <a:rPr lang="en-US" sz="1200" b="0" i="0" u="none" strike="noStrike" cap="none" baseline="0" dirty="0" err="1">
                <a:solidFill>
                  <a:srgbClr val="000000"/>
                </a:solidFill>
                <a:latin typeface="Consolas"/>
                <a:ea typeface="Consolas"/>
                <a:cs typeface="Consolas"/>
                <a:sym typeface="Consolas"/>
              </a:rPr>
              <a:t>.get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2A00FF"/>
                </a:solidFill>
                <a:latin typeface="Consolas"/>
                <a:ea typeface="Consolas"/>
                <a:cs typeface="Consolas"/>
                <a:sym typeface="Consolas"/>
              </a:rPr>
              <a:t>"</a:t>
            </a:r>
            <a:r>
              <a:rPr lang="en-US" sz="1200" b="0" i="0" u="none" strike="noStrike" cap="none" baseline="0" dirty="0" err="1">
                <a:solidFill>
                  <a:srgbClr val="2A00FF"/>
                </a:solidFill>
                <a:latin typeface="Consolas"/>
                <a:ea typeface="Consolas"/>
                <a:cs typeface="Consolas"/>
                <a:sym typeface="Consolas"/>
              </a:rPr>
              <a:t>userName</a:t>
            </a:r>
            <a:r>
              <a:rPr lang="en-US" sz="1200" b="0" i="0" u="none" strike="noStrike" cap="none" baseline="0" dirty="0">
                <a:solidFill>
                  <a:srgbClr val="2A00FF"/>
                </a:solidFill>
                <a:latin typeface="Consolas"/>
                <a:ea typeface="Consolas"/>
                <a:cs typeface="Consolas"/>
                <a:sym typeface="Consolas"/>
              </a:rPr>
              <a:t>"</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user</a:t>
            </a: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smtClean="0">
                <a:solidFill>
                  <a:srgbClr val="000000"/>
                </a:solidFill>
                <a:latin typeface="Consolas"/>
                <a:ea typeface="Consolas"/>
                <a:cs typeface="Consolas"/>
                <a:sym typeface="Consolas"/>
              </a:rPr>
              <a:t>Adress</a:t>
            </a: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address</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user</a:t>
            </a:r>
            <a:r>
              <a:rPr lang="en-US" sz="1200" b="0" i="0" u="none" strike="noStrike" cap="none" baseline="0" dirty="0" err="1">
                <a:solidFill>
                  <a:srgbClr val="000000"/>
                </a:solidFill>
                <a:latin typeface="Consolas"/>
                <a:ea typeface="Consolas"/>
                <a:cs typeface="Consolas"/>
                <a:sym typeface="Consolas"/>
              </a:rPr>
              <a:t>.getAddress</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if</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address</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City </a:t>
            </a:r>
            <a:r>
              <a:rPr lang="en-US" sz="1200" b="0" i="0" u="none" strike="noStrike" cap="none" baseline="0" dirty="0" err="1">
                <a:solidFill>
                  <a:srgbClr val="6A3E3E"/>
                </a:solidFill>
                <a:latin typeface="Consolas"/>
                <a:ea typeface="Consolas"/>
                <a:cs typeface="Consolas"/>
                <a:sym typeface="Consolas"/>
              </a:rPr>
              <a:t>city</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6A3E3E"/>
                </a:solidFill>
                <a:latin typeface="Consolas"/>
                <a:ea typeface="Consolas"/>
                <a:cs typeface="Consolas"/>
                <a:sym typeface="Consolas"/>
              </a:rPr>
              <a:t>address</a:t>
            </a:r>
            <a:r>
              <a:rPr lang="en-US" sz="1200" b="0" i="0" u="none" strike="noStrike" cap="none" baseline="0" dirty="0" err="1">
                <a:solidFill>
                  <a:srgbClr val="000000"/>
                </a:solidFill>
                <a:latin typeface="Consolas"/>
                <a:ea typeface="Consolas"/>
                <a:cs typeface="Consolas"/>
                <a:sym typeface="Consolas"/>
              </a:rPr>
              <a:t>.getCity</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city</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null</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System.</a:t>
            </a:r>
            <a:r>
              <a:rPr lang="en-US" sz="1200" b="0" i="1" u="none" strike="noStrike" cap="none" baseline="0" dirty="0" err="1">
                <a:solidFill>
                  <a:srgbClr val="0000C0"/>
                </a:solidFill>
                <a:latin typeface="Consolas"/>
                <a:ea typeface="Consolas"/>
                <a:cs typeface="Consolas"/>
                <a:sym typeface="Consolas"/>
              </a:rPr>
              <a:t>out</a:t>
            </a:r>
            <a:r>
              <a:rPr lang="en-US" sz="1200" b="0" i="1" u="none" strike="noStrike" cap="none" baseline="0" dirty="0" err="1">
                <a:solidFill>
                  <a:srgbClr val="000000"/>
                </a:solidFill>
                <a:latin typeface="Consolas"/>
                <a:ea typeface="Consolas"/>
                <a:cs typeface="Consolas"/>
                <a:sym typeface="Consolas"/>
              </a:rPr>
              <a:t>.println</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err="1">
                <a:solidFill>
                  <a:srgbClr val="6A3E3E"/>
                </a:solidFill>
                <a:latin typeface="Consolas"/>
                <a:ea typeface="Consolas"/>
                <a:cs typeface="Consolas"/>
                <a:sym typeface="Consolas"/>
              </a:rPr>
              <a:t>city</a:t>
            </a:r>
            <a:r>
              <a:rPr lang="en-US" sz="1200" b="0" i="1" u="none" strike="noStrike" cap="none" baseline="0" dirty="0" err="1">
                <a:solidFill>
                  <a:srgbClr val="000000"/>
                </a:solidFill>
                <a:latin typeface="Consolas"/>
                <a:ea typeface="Consolas"/>
                <a:cs typeface="Consolas"/>
                <a:sym typeface="Consolas"/>
              </a:rPr>
              <a:t>.getName</a:t>
            </a:r>
            <a:r>
              <a:rPr lang="en-US" sz="1200" b="0" i="1"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Open Sans"/>
              <a:buNone/>
            </a:pPr>
            <a:r>
              <a:rPr lang="en-US" sz="1200" b="0" i="0" u="none" strike="noStrike" cap="none" baseline="0" dirty="0">
                <a:solidFill>
                  <a:srgbClr val="000000"/>
                </a:solidFill>
                <a:latin typeface="Open Sans"/>
                <a:ea typeface="Open Sans"/>
                <a:cs typeface="Open Sans"/>
                <a:sym typeface="Open Sans"/>
              </a:rPr>
              <a:t/>
            </a:r>
            <a:br>
              <a:rPr lang="en-US" sz="1200" b="0" i="0" u="none" strike="noStrike" cap="none" baseline="0" dirty="0">
                <a:solidFill>
                  <a:srgbClr val="000000"/>
                </a:solidFill>
                <a:latin typeface="Open Sans"/>
                <a:ea typeface="Open Sans"/>
                <a:cs typeface="Open Sans"/>
                <a:sym typeface="Open Sans"/>
              </a:rPr>
            </a:br>
            <a:endParaRPr lang="en-US"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457200" marR="0" lvl="1"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80"/>
              </a:spcBef>
              <a:spcAft>
                <a:spcPts val="0"/>
              </a:spcAft>
              <a:buClr>
                <a:srgbClr val="000000"/>
              </a:buClr>
              <a:buSzPct val="25000"/>
              <a:buFont typeface="Open Sans"/>
              <a:buNone/>
            </a:pPr>
            <a:r>
              <a:rPr lang="en-US" sz="2400" b="0" i="0" u="none" strike="noStrike" cap="none" baseline="0" dirty="0">
                <a:solidFill>
                  <a:srgbClr val="000000"/>
                </a:solidFill>
                <a:latin typeface="Open Sans"/>
                <a:ea typeface="Open Sans"/>
                <a:cs typeface="Open Sans"/>
                <a:sym typeface="Open Sans"/>
              </a:rPr>
              <a:t/>
            </a:r>
            <a:br>
              <a:rPr lang="en-US" sz="2400" b="0" i="0" u="none" strike="noStrike" cap="none" baseline="0" dirty="0">
                <a:solidFill>
                  <a:srgbClr val="000000"/>
                </a:solidFill>
                <a:latin typeface="Open Sans"/>
                <a:ea typeface="Open Sans"/>
                <a:cs typeface="Open Sans"/>
                <a:sym typeface="Open Sans"/>
              </a:rPr>
            </a:br>
            <a:endParaRPr lang="en-US" sz="24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528" name="Shape 1528"/>
          <p:cNvSpPr txBox="1"/>
          <p:nvPr/>
        </p:nvSpPr>
        <p:spPr>
          <a:xfrm>
            <a:off x="684212" y="4206901"/>
            <a:ext cx="1800299" cy="212699"/>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29" name="Shape 1529"/>
          <p:cNvSpPr txBox="1"/>
          <p:nvPr/>
        </p:nvSpPr>
        <p:spPr>
          <a:xfrm>
            <a:off x="1295400" y="4622085"/>
            <a:ext cx="1800299" cy="212699"/>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30" name="Shape 1530"/>
          <p:cNvSpPr txBox="1"/>
          <p:nvPr/>
        </p:nvSpPr>
        <p:spPr>
          <a:xfrm>
            <a:off x="2009701" y="5053647"/>
            <a:ext cx="1800299" cy="212699"/>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31" name="Shape 1531"/>
          <p:cNvSpPr txBox="1"/>
          <p:nvPr/>
        </p:nvSpPr>
        <p:spPr>
          <a:xfrm>
            <a:off x="468312" y="6181725"/>
            <a:ext cx="2284500" cy="369900"/>
          </a:xfrm>
          <a:prstGeom prst="rect">
            <a:avLst/>
          </a:prstGeom>
          <a:solidFill>
            <a:schemeClr val="lt1"/>
          </a:solid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Boilerplate null checks</a:t>
            </a:r>
          </a:p>
        </p:txBody>
      </p:sp>
      <p:cxnSp>
        <p:nvCxnSpPr>
          <p:cNvPr id="1532" name="Shape 1532"/>
          <p:cNvCxnSpPr/>
          <p:nvPr/>
        </p:nvCxnSpPr>
        <p:spPr>
          <a:xfrm rot="10800000" flipH="1">
            <a:off x="954225" y="4441175"/>
            <a:ext cx="26699" cy="1765799"/>
          </a:xfrm>
          <a:prstGeom prst="straightConnector1">
            <a:avLst/>
          </a:prstGeom>
          <a:noFill/>
          <a:ln w="9525" cap="flat" cmpd="sng">
            <a:solidFill>
              <a:srgbClr val="552438"/>
            </a:solidFill>
            <a:prstDash val="solid"/>
            <a:miter/>
            <a:headEnd type="none" w="med" len="med"/>
            <a:tailEnd type="stealth" w="lg" len="lg"/>
          </a:ln>
        </p:spPr>
      </p:cxnSp>
      <p:cxnSp>
        <p:nvCxnSpPr>
          <p:cNvPr id="1533" name="Shape 1533"/>
          <p:cNvCxnSpPr>
            <a:endCxn id="1529" idx="1"/>
          </p:cNvCxnSpPr>
          <p:nvPr/>
        </p:nvCxnSpPr>
        <p:spPr>
          <a:xfrm flipV="1">
            <a:off x="1219200" y="4728435"/>
            <a:ext cx="76200" cy="1493850"/>
          </a:xfrm>
          <a:prstGeom prst="straightConnector1">
            <a:avLst/>
          </a:prstGeom>
          <a:noFill/>
          <a:ln w="9525" cap="flat" cmpd="sng">
            <a:solidFill>
              <a:srgbClr val="552438"/>
            </a:solidFill>
            <a:prstDash val="solid"/>
            <a:miter/>
            <a:headEnd type="none" w="med" len="med"/>
            <a:tailEnd type="stealth" w="lg" len="lg"/>
          </a:ln>
        </p:spPr>
      </p:cxnSp>
      <p:cxnSp>
        <p:nvCxnSpPr>
          <p:cNvPr id="1534" name="Shape 1534"/>
          <p:cNvCxnSpPr>
            <a:stCxn id="1531" idx="0"/>
          </p:cNvCxnSpPr>
          <p:nvPr/>
        </p:nvCxnSpPr>
        <p:spPr>
          <a:xfrm rot="10800000" flipH="1">
            <a:off x="1610562" y="5225925"/>
            <a:ext cx="467400" cy="95580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38"/>
        <p:cNvGrpSpPr/>
        <p:nvPr/>
      </p:nvGrpSpPr>
      <p:grpSpPr>
        <a:xfrm>
          <a:off x="0" y="0"/>
          <a:ext cx="0" cy="0"/>
          <a:chOff x="0" y="0"/>
          <a:chExt cx="0" cy="0"/>
        </a:xfrm>
      </p:grpSpPr>
      <p:sp>
        <p:nvSpPr>
          <p:cNvPr id="1539" name="Shape 153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40" name="Shape 154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41" name="Shape 1541"/>
          <p:cNvSpPr txBox="1"/>
          <p:nvPr/>
        </p:nvSpPr>
        <p:spPr>
          <a:xfrm>
            <a:off x="323850" y="14128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An optional is an object that can either contain a value or be empty.</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An Optional can be considered as a Collection with only one element.</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Optional interface exposes some nice methods to avoid the boilerplate: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800100" marR="0" lvl="1" indent="-342900" algn="l" rtl="0">
              <a:lnSpc>
                <a:spcPct val="100000"/>
              </a:lnSpc>
              <a:spcBef>
                <a:spcPts val="320"/>
              </a:spcBef>
              <a:spcAft>
                <a:spcPts val="0"/>
              </a:spcAft>
              <a:buClr>
                <a:srgbClr val="000000"/>
              </a:buClr>
              <a:buSzPct val="100000"/>
              <a:buFont typeface="Arial"/>
              <a:buChar char="–"/>
            </a:pPr>
            <a:r>
              <a:rPr lang="en-US" sz="1600" b="0" i="0" u="none" strike="noStrike" cap="none" baseline="0" dirty="0">
                <a:solidFill>
                  <a:srgbClr val="000000"/>
                </a:solidFill>
                <a:latin typeface="Open Sans"/>
                <a:ea typeface="Open Sans"/>
                <a:cs typeface="Open Sans"/>
                <a:sym typeface="Open Sans"/>
              </a:rPr>
              <a:t>Get	</a:t>
            </a:r>
            <a:r>
              <a:rPr lang="en-US" sz="1600" b="0" i="0" u="none" strike="noStrike" cap="none" baseline="0" dirty="0" smtClean="0">
                <a:solidFill>
                  <a:srgbClr val="000000"/>
                </a:solidFill>
                <a:latin typeface="Open Sans"/>
                <a:ea typeface="Open Sans"/>
                <a:cs typeface="Open Sans"/>
                <a:sym typeface="Open Sans"/>
              </a:rPr>
              <a:t>return </a:t>
            </a:r>
            <a:r>
              <a:rPr lang="en-US" sz="1600" b="0" i="0" u="none" strike="noStrike" cap="none" baseline="0" dirty="0">
                <a:solidFill>
                  <a:srgbClr val="000000"/>
                </a:solidFill>
                <a:latin typeface="Open Sans"/>
                <a:ea typeface="Open Sans"/>
                <a:cs typeface="Open Sans"/>
                <a:sym typeface="Open Sans"/>
              </a:rPr>
              <a:t>the value if present, throw </a:t>
            </a:r>
            <a:r>
              <a:rPr lang="en-US" sz="1600" b="0" i="0" u="none" strike="noStrike" cap="none" baseline="0" dirty="0" err="1">
                <a:solidFill>
                  <a:srgbClr val="000000"/>
                </a:solidFill>
                <a:latin typeface="Open Sans"/>
                <a:ea typeface="Open Sans"/>
                <a:cs typeface="Open Sans"/>
                <a:sym typeface="Open Sans"/>
              </a:rPr>
              <a:t>NoSuchElement</a:t>
            </a:r>
            <a:r>
              <a:rPr lang="en-US" sz="1600" b="0" i="0" u="none" strike="noStrike" cap="none" baseline="0" dirty="0">
                <a:solidFill>
                  <a:srgbClr val="000000"/>
                </a:solidFill>
                <a:latin typeface="Open Sans"/>
                <a:ea typeface="Open Sans"/>
                <a:cs typeface="Open Sans"/>
                <a:sym typeface="Open Sans"/>
              </a:rPr>
              <a:t>  if not</a:t>
            </a:r>
            <a:r>
              <a:rPr lang="en-US" sz="1600" b="0" i="0" u="none" strike="noStrike" cap="none" baseline="0" dirty="0" smtClean="0">
                <a:solidFill>
                  <a:srgbClr val="000000"/>
                </a:solidFill>
                <a:latin typeface="Open Sans"/>
                <a:ea typeface="Open Sans"/>
                <a:cs typeface="Open Sans"/>
                <a:sym typeface="Open Sans"/>
              </a:rPr>
              <a:t>.</a:t>
            </a:r>
          </a:p>
          <a:p>
            <a:pPr marL="800100" marR="0" lvl="1" indent="-342900" algn="l" rtl="0">
              <a:lnSpc>
                <a:spcPct val="100000"/>
              </a:lnSpc>
              <a:spcBef>
                <a:spcPts val="320"/>
              </a:spcBef>
              <a:spcAft>
                <a:spcPts val="0"/>
              </a:spcAft>
              <a:buClr>
                <a:srgbClr val="000000"/>
              </a:buClr>
              <a:buSzPct val="100000"/>
              <a:buFont typeface="Arial"/>
              <a:buChar char="–"/>
            </a:pPr>
            <a:r>
              <a:rPr lang="en-US" sz="1600" b="0" i="0" u="none" strike="noStrike" cap="none" baseline="0" dirty="0" err="1" smtClean="0">
                <a:solidFill>
                  <a:srgbClr val="000000"/>
                </a:solidFill>
                <a:latin typeface="Open Sans"/>
                <a:ea typeface="Open Sans"/>
                <a:cs typeface="Open Sans"/>
                <a:sym typeface="Open Sans"/>
              </a:rPr>
              <a:t>ifPresent</a:t>
            </a:r>
            <a:r>
              <a:rPr lang="en-US" sz="1600" b="0" i="0" u="none" strike="noStrike" cap="none" baseline="0" dirty="0" smtClean="0">
                <a:solidFill>
                  <a:srgbClr val="000000"/>
                </a:solidFill>
                <a:latin typeface="Open Sans"/>
                <a:ea typeface="Open Sans"/>
                <a:cs typeface="Open Sans"/>
                <a:sym typeface="Open Sans"/>
              </a:rPr>
              <a:t> 	apply given method only if not null</a:t>
            </a:r>
          </a:p>
          <a:p>
            <a:pPr marL="800100" marR="0" lvl="1" indent="-342900" algn="l" rtl="0">
              <a:lnSpc>
                <a:spcPct val="100000"/>
              </a:lnSpc>
              <a:spcBef>
                <a:spcPts val="320"/>
              </a:spcBef>
              <a:spcAft>
                <a:spcPts val="0"/>
              </a:spcAft>
              <a:buClr>
                <a:srgbClr val="000000"/>
              </a:buClr>
              <a:buSzPct val="100000"/>
              <a:buFont typeface="Arial"/>
              <a:buChar char="–"/>
            </a:pPr>
            <a:r>
              <a:rPr lang="en-US" sz="1600" b="0" i="0" u="none" strike="noStrike" cap="none" baseline="0" dirty="0" err="1" smtClean="0">
                <a:solidFill>
                  <a:srgbClr val="000000"/>
                </a:solidFill>
                <a:latin typeface="Open Sans"/>
                <a:ea typeface="Open Sans"/>
                <a:cs typeface="Open Sans"/>
                <a:sym typeface="Open Sans"/>
              </a:rPr>
              <a:t>OrElse</a:t>
            </a:r>
            <a:r>
              <a:rPr lang="en-US" sz="1600" b="0" i="0" u="none" strike="noStrike" cap="none" baseline="0" dirty="0" smtClean="0">
                <a:solidFill>
                  <a:srgbClr val="000000"/>
                </a:solidFill>
                <a:latin typeface="Open Sans"/>
                <a:ea typeface="Open Sans"/>
                <a:cs typeface="Open Sans"/>
                <a:sym typeface="Open Sans"/>
              </a:rPr>
              <a:t>	Return current value if present, other wise return given object.</a:t>
            </a:r>
          </a:p>
          <a:p>
            <a:pPr marL="800100" marR="0" lvl="1" indent="-342900" algn="l" rtl="0">
              <a:lnSpc>
                <a:spcPct val="100000"/>
              </a:lnSpc>
              <a:spcBef>
                <a:spcPts val="320"/>
              </a:spcBef>
              <a:spcAft>
                <a:spcPts val="0"/>
              </a:spcAft>
              <a:buClr>
                <a:srgbClr val="000000"/>
              </a:buClr>
              <a:buSzPct val="100000"/>
              <a:buFont typeface="Arial"/>
              <a:buChar char="–"/>
            </a:pPr>
            <a:r>
              <a:rPr lang="en-US" sz="1600" b="0" i="0" u="none" strike="noStrike" cap="none" baseline="0" dirty="0" err="1" smtClean="0">
                <a:solidFill>
                  <a:srgbClr val="000000"/>
                </a:solidFill>
                <a:latin typeface="Open Sans"/>
                <a:ea typeface="Open Sans"/>
                <a:cs typeface="Open Sans"/>
                <a:sym typeface="Open Sans"/>
              </a:rPr>
              <a:t>OrElseThrow</a:t>
            </a:r>
            <a:r>
              <a:rPr lang="en-US" sz="1600" b="0" i="0" u="none" strike="noStrike" cap="none" baseline="0" dirty="0" smtClean="0">
                <a:solidFill>
                  <a:srgbClr val="000000"/>
                </a:solidFill>
                <a:latin typeface="Open Sans"/>
                <a:ea typeface="Open Sans"/>
                <a:cs typeface="Open Sans"/>
                <a:sym typeface="Open Sans"/>
              </a:rPr>
              <a:t> Return current value if present, Throw a custom exception if  not</a:t>
            </a:r>
            <a:br>
              <a:rPr lang="en-US" sz="1600" b="0" i="0" u="none" strike="noStrike" cap="none" baseline="0" dirty="0" smtClean="0">
                <a:solidFill>
                  <a:srgbClr val="000000"/>
                </a:solidFill>
                <a:latin typeface="Open Sans"/>
                <a:ea typeface="Open Sans"/>
                <a:cs typeface="Open Sans"/>
                <a:sym typeface="Open Sans"/>
              </a:rPr>
            </a:br>
            <a:endParaRPr lang="en-US" sz="1600" b="0" i="0" u="none" strike="noStrike" cap="none" baseline="0" dirty="0" smtClean="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err="1" smtClean="0">
                <a:solidFill>
                  <a:srgbClr val="000000"/>
                </a:solidFill>
                <a:latin typeface="Open Sans"/>
                <a:ea typeface="Open Sans"/>
                <a:cs typeface="Open Sans"/>
                <a:sym typeface="Open Sans"/>
              </a:rPr>
              <a:t>Optionals</a:t>
            </a:r>
            <a:r>
              <a:rPr lang="en-US" sz="2000" b="0" i="0" u="none" strike="noStrike" cap="none" baseline="0" dirty="0" smtClean="0">
                <a:solidFill>
                  <a:srgbClr val="000000"/>
                </a:solidFill>
                <a:latin typeface="Open Sans"/>
                <a:ea typeface="Open Sans"/>
                <a:cs typeface="Open Sans"/>
                <a:sym typeface="Open Sans"/>
              </a:rPr>
              <a:t> are also called Monads in other languages.</a:t>
            </a:r>
            <a:br>
              <a:rPr lang="en-US" sz="2000" b="0" i="0" u="none" strike="noStrike" cap="none" baseline="0" dirty="0" smtClean="0">
                <a:solidFill>
                  <a:srgbClr val="000000"/>
                </a:solidFill>
                <a:latin typeface="Open Sans"/>
                <a:ea typeface="Open Sans"/>
                <a:cs typeface="Open Sans"/>
                <a:sym typeface="Open Sans"/>
              </a:rPr>
            </a:br>
            <a:endParaRPr lang="en-US" sz="2000" b="0" i="0" u="none" strike="noStrike" cap="none" baseline="0" dirty="0" smtClean="0">
              <a:solidFill>
                <a:srgbClr val="000000"/>
              </a:solidFill>
              <a:latin typeface="Open Sans"/>
              <a:ea typeface="Open Sans"/>
              <a:cs typeface="Open Sans"/>
              <a:sym typeface="Open Sans"/>
            </a:endParaRPr>
          </a:p>
          <a:p>
            <a:pPr marL="800100" marR="0" lvl="1" indent="-241300" algn="l" rtl="0">
              <a:lnSpc>
                <a:spcPct val="100000"/>
              </a:lnSpc>
              <a:spcBef>
                <a:spcPts val="320"/>
              </a:spcBef>
              <a:spcAft>
                <a:spcPts val="0"/>
              </a:spcAft>
              <a:buClr>
                <a:schemeClr val="dk1"/>
              </a:buClr>
              <a:buFont typeface="Arial"/>
              <a:buNone/>
            </a:pPr>
            <a:endParaRPr sz="16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16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45"/>
        <p:cNvGrpSpPr/>
        <p:nvPr/>
      </p:nvGrpSpPr>
      <p:grpSpPr>
        <a:xfrm>
          <a:off x="0" y="0"/>
          <a:ext cx="0" cy="0"/>
          <a:chOff x="0" y="0"/>
          <a:chExt cx="0" cy="0"/>
        </a:xfrm>
      </p:grpSpPr>
      <p:sp>
        <p:nvSpPr>
          <p:cNvPr id="1546" name="Shape 1546"/>
          <p:cNvSpPr txBox="1"/>
          <p:nvPr/>
        </p:nvSpPr>
        <p:spPr>
          <a:xfrm>
            <a:off x="192086" y="5013325"/>
            <a:ext cx="8785225" cy="936624"/>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47" name="Shape 1547"/>
          <p:cNvSpPr txBox="1"/>
          <p:nvPr/>
        </p:nvSpPr>
        <p:spPr>
          <a:xfrm>
            <a:off x="179386" y="2347911"/>
            <a:ext cx="8785225" cy="136842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48" name="Shape 154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49" name="Shape 154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50" name="Shape 1550"/>
          <p:cNvSpPr txBox="1"/>
          <p:nvPr/>
        </p:nvSpPr>
        <p:spPr>
          <a:xfrm>
            <a:off x="323850" y="170180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Print city name  (without optional):</a:t>
            </a:r>
            <a:br>
              <a:rPr lang="en-US" sz="20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City </a:t>
            </a:r>
            <a:r>
              <a:rPr lang="en-US" sz="1200" b="0" i="0" u="none" strike="noStrike" cap="none" baseline="0">
                <a:solidFill>
                  <a:srgbClr val="6A3E3E"/>
                </a:solidFill>
                <a:latin typeface="Consolas"/>
                <a:ea typeface="Consolas"/>
                <a:cs typeface="Consolas"/>
                <a:sym typeface="Consolas"/>
              </a:rPr>
              <a:t>city</a:t>
            </a:r>
            <a:r>
              <a:rPr lang="en-US" sz="1200" b="0" i="0" u="none" strike="noStrike" cap="none" baseline="0">
                <a:solidFill>
                  <a:srgbClr val="000000"/>
                </a:solidFill>
                <a:latin typeface="Consolas"/>
                <a:ea typeface="Consolas"/>
                <a:cs typeface="Consolas"/>
                <a:sym typeface="Consolas"/>
              </a:rPr>
              <a:t> = getCity(...);</a:t>
            </a:r>
          </a:p>
          <a:p>
            <a:pPr marL="0" marR="0" lvl="0" indent="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6A3E3E"/>
                </a:solidFill>
                <a:latin typeface="Consolas"/>
                <a:ea typeface="Consolas"/>
                <a:cs typeface="Consolas"/>
                <a:sym typeface="Consolas"/>
              </a:rPr>
              <a:t>city</a:t>
            </a:r>
            <a:r>
              <a:rPr lang="en-US" sz="1200" b="1"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null</a:t>
            </a:r>
            <a:r>
              <a:rPr lang="en-US" sz="1200" b="1"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6A3E3E"/>
                </a:solidFill>
                <a:latin typeface="Consolas"/>
                <a:ea typeface="Consolas"/>
                <a:cs typeface="Consolas"/>
                <a:sym typeface="Consolas"/>
              </a:rPr>
              <a:t>city</a:t>
            </a:r>
            <a:r>
              <a:rPr lang="en-US" sz="1200" b="0" i="1" u="none" strike="noStrike" cap="none" baseline="0">
                <a:solidFill>
                  <a:srgbClr val="000000"/>
                </a:solidFill>
                <a:latin typeface="Consolas"/>
                <a:ea typeface="Consolas"/>
                <a:cs typeface="Consolas"/>
                <a:sym typeface="Consolas"/>
              </a:rPr>
              <a:t>.getName());</a:t>
            </a:r>
          </a:p>
          <a:p>
            <a:pPr marL="0" marR="0" lvl="0" indent="0" algn="l" rtl="0">
              <a:lnSpc>
                <a:spcPct val="100000"/>
              </a:lnSpc>
              <a:spcBef>
                <a:spcPts val="3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Print city name (with optional):</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Optional&lt;City&gt; </a:t>
            </a:r>
            <a:r>
              <a:rPr lang="en-US" sz="1200" b="0" i="0" u="none" strike="noStrike" cap="none" baseline="0">
                <a:solidFill>
                  <a:srgbClr val="6A3E3E"/>
                </a:solidFill>
                <a:latin typeface="Consolas"/>
                <a:ea typeface="Consolas"/>
                <a:cs typeface="Consolas"/>
                <a:sym typeface="Consolas"/>
              </a:rPr>
              <a:t>city</a:t>
            </a:r>
            <a:r>
              <a:rPr lang="en-US" sz="1200" b="0" i="0" u="none" strike="noStrike" cap="none" baseline="0">
                <a:solidFill>
                  <a:srgbClr val="000000"/>
                </a:solidFill>
                <a:latin typeface="Consolas"/>
                <a:ea typeface="Consolas"/>
                <a:cs typeface="Consolas"/>
                <a:sym typeface="Consolas"/>
              </a:rPr>
              <a:t> = getCity(...);</a:t>
            </a:r>
          </a:p>
          <a:p>
            <a:pPr marL="0" marR="0" lvl="0" indent="0" algn="l" rtl="0">
              <a:lnSpc>
                <a:spcPct val="100000"/>
              </a:lnSpc>
              <a:spcBef>
                <a:spcPts val="24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city</a:t>
            </a:r>
            <a:r>
              <a:rPr lang="en-US" sz="1200" b="0" i="0" u="none" strike="noStrike" cap="none" baseline="0">
                <a:solidFill>
                  <a:srgbClr val="000000"/>
                </a:solidFill>
                <a:latin typeface="Consolas"/>
                <a:ea typeface="Consolas"/>
                <a:cs typeface="Consolas"/>
                <a:sym typeface="Consolas"/>
              </a:rPr>
              <a:t>.ifPresent(</a:t>
            </a:r>
            <a:r>
              <a:rPr lang="en-US" sz="1200" b="0" i="0" u="none" strike="noStrike" cap="none" baseline="0">
                <a:solidFill>
                  <a:srgbClr val="6A3E3E"/>
                </a:solidFill>
                <a:latin typeface="Consolas"/>
                <a:ea typeface="Consolas"/>
                <a:cs typeface="Consolas"/>
                <a:sym typeface="Consolas"/>
              </a:rPr>
              <a:t>ct</a:t>
            </a:r>
            <a:r>
              <a:rPr lang="en-US" sz="1200" b="0" i="0" u="none" strike="noStrike" cap="none" baseline="0">
                <a:solidFill>
                  <a:srgbClr val="000000"/>
                </a:solidFill>
                <a:latin typeface="Consolas"/>
                <a:ea typeface="Consolas"/>
                <a:cs typeface="Consolas"/>
                <a:sym typeface="Consolas"/>
              </a:rPr>
              <a:t> -&gt;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6A3E3E"/>
                </a:solidFill>
                <a:latin typeface="Consolas"/>
                <a:ea typeface="Consolas"/>
                <a:cs typeface="Consolas"/>
                <a:sym typeface="Consolas"/>
              </a:rPr>
              <a:t>ct</a:t>
            </a:r>
            <a:r>
              <a:rPr lang="en-US" sz="1200" b="0" i="1" u="none" strike="noStrike" cap="none" baseline="0">
                <a:solidFill>
                  <a:srgbClr val="000000"/>
                </a:solidFill>
                <a:latin typeface="Consolas"/>
                <a:ea typeface="Consolas"/>
                <a:cs typeface="Consolas"/>
                <a:sym typeface="Consolas"/>
              </a:rPr>
              <a:t>.getName()));</a:t>
            </a:r>
          </a:p>
          <a:p>
            <a:pPr marL="0" marR="0" lvl="0" indent="0" algn="r" rtl="1">
              <a:lnSpc>
                <a:spcPct val="100000"/>
              </a:lnSpc>
              <a:spcBef>
                <a:spcPts val="0"/>
              </a:spcBef>
              <a:spcAft>
                <a:spcPts val="0"/>
              </a:spcAft>
              <a:buNone/>
            </a:pPr>
            <a:endParaRPr sz="12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54"/>
        <p:cNvGrpSpPr/>
        <p:nvPr/>
      </p:nvGrpSpPr>
      <p:grpSpPr>
        <a:xfrm>
          <a:off x="0" y="0"/>
          <a:ext cx="0" cy="0"/>
          <a:chOff x="0" y="0"/>
          <a:chExt cx="0" cy="0"/>
        </a:xfrm>
      </p:grpSpPr>
      <p:sp>
        <p:nvSpPr>
          <p:cNvPr id="1555" name="Shape 1555"/>
          <p:cNvSpPr txBox="1"/>
          <p:nvPr/>
        </p:nvSpPr>
        <p:spPr>
          <a:xfrm>
            <a:off x="179386" y="2349500"/>
            <a:ext cx="8785225" cy="136683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56" name="Shape 155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57" name="Shape 155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58" name="Shape 1558"/>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Optionals can be filtered:</a:t>
            </a: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city</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.filter(</a:t>
            </a:r>
            <a:r>
              <a:rPr lang="en-US" sz="1600" b="0" i="0" u="none" strike="noStrike" cap="none" baseline="0">
                <a:solidFill>
                  <a:srgbClr val="6A3E3E"/>
                </a:solidFill>
                <a:latin typeface="Consolas"/>
                <a:ea typeface="Consolas"/>
                <a:cs typeface="Consolas"/>
                <a:sym typeface="Consolas"/>
              </a:rPr>
              <a:t>ct</a:t>
            </a:r>
            <a:r>
              <a:rPr lang="en-US" sz="1600" b="0" i="0" u="none" strike="noStrike" cap="none" baseline="0">
                <a:solidFill>
                  <a:srgbClr val="000000"/>
                </a:solidFill>
                <a:latin typeface="Consolas"/>
                <a:ea typeface="Consolas"/>
                <a:cs typeface="Consolas"/>
                <a:sym typeface="Consolas"/>
              </a:rPr>
              <a:t> -&gt; </a:t>
            </a:r>
            <a:r>
              <a:rPr lang="en-US" sz="1600" b="0" i="0" u="none" strike="noStrike" cap="none" baseline="0">
                <a:solidFill>
                  <a:srgbClr val="6A3E3E"/>
                </a:solidFill>
                <a:latin typeface="Consolas"/>
                <a:ea typeface="Consolas"/>
                <a:cs typeface="Consolas"/>
                <a:sym typeface="Consolas"/>
              </a:rPr>
              <a:t>c</a:t>
            </a:r>
            <a:r>
              <a:rPr lang="en-US" sz="1600" b="0" i="0" u="none" strike="noStrike" cap="none" baseline="0">
                <a:solidFill>
                  <a:srgbClr val="000000"/>
                </a:solidFill>
                <a:latin typeface="Consolas"/>
                <a:ea typeface="Consolas"/>
                <a:cs typeface="Consolas"/>
                <a:sym typeface="Consolas"/>
              </a:rPr>
              <a:t>.getSize() &gt; 30000)</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.ifPresent(</a:t>
            </a:r>
            <a:r>
              <a:rPr lang="en-US" sz="1600" b="0" i="0" u="none" strike="noStrike" cap="none" baseline="0">
                <a:solidFill>
                  <a:srgbClr val="6A3E3E"/>
                </a:solidFill>
                <a:latin typeface="Consolas"/>
                <a:ea typeface="Consolas"/>
                <a:cs typeface="Consolas"/>
                <a:sym typeface="Consolas"/>
              </a:rPr>
              <a:t>ct</a:t>
            </a:r>
            <a:r>
              <a:rPr lang="en-US" sz="1600" b="0" i="0" u="none" strike="noStrike" cap="none" baseline="0">
                <a:solidFill>
                  <a:srgbClr val="000000"/>
                </a:solidFill>
                <a:latin typeface="Consolas"/>
                <a:ea typeface="Consolas"/>
                <a:cs typeface="Consolas"/>
                <a:sym typeface="Consolas"/>
              </a:rPr>
              <a:t> -&gt; System.</a:t>
            </a:r>
            <a:r>
              <a:rPr lang="en-US" sz="1600" b="0" i="1" u="none" strike="noStrike" cap="none" baseline="0">
                <a:solidFill>
                  <a:srgbClr val="0000C0"/>
                </a:solidFill>
                <a:latin typeface="Consolas"/>
                <a:ea typeface="Consolas"/>
                <a:cs typeface="Consolas"/>
                <a:sym typeface="Consolas"/>
              </a:rPr>
              <a:t>out</a:t>
            </a:r>
            <a:r>
              <a:rPr lang="en-US" sz="1600" b="0" i="1" u="none" strike="noStrike" cap="none" baseline="0">
                <a:solidFill>
                  <a:srgbClr val="000000"/>
                </a:solidFill>
                <a:latin typeface="Consolas"/>
                <a:ea typeface="Consolas"/>
                <a:cs typeface="Consolas"/>
                <a:sym typeface="Consolas"/>
              </a:rPr>
              <a:t>.println(</a:t>
            </a:r>
            <a:r>
              <a:rPr lang="en-US" sz="1600" b="0" i="1" u="none" strike="noStrike" cap="none" baseline="0">
                <a:solidFill>
                  <a:srgbClr val="6A3E3E"/>
                </a:solidFill>
                <a:latin typeface="Consolas"/>
                <a:ea typeface="Consolas"/>
                <a:cs typeface="Consolas"/>
                <a:sym typeface="Consolas"/>
              </a:rPr>
              <a:t>ct</a:t>
            </a:r>
            <a:r>
              <a:rPr lang="en-US" sz="1600" b="0" i="1" u="none" strike="noStrike" cap="none" baseline="0">
                <a:solidFill>
                  <a:srgbClr val="000000"/>
                </a:solidFill>
                <a:latin typeface="Consolas"/>
                <a:ea typeface="Consolas"/>
                <a:cs typeface="Consolas"/>
                <a:sym typeface="Consolas"/>
              </a:rPr>
              <a:t>.getName()));</a:t>
            </a: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If the dish present and has more than 300 calories it will be returns,</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If not, NoSuchElement exception will be thrown.</a:t>
            </a:r>
          </a:p>
          <a:p>
            <a:pPr marL="0" marR="0" lvl="0" indent="0" algn="r" rtl="1">
              <a:lnSpc>
                <a:spcPct val="100000"/>
              </a:lnSpc>
              <a:spcBef>
                <a:spcPts val="0"/>
              </a:spcBef>
              <a:spcAft>
                <a:spcPts val="0"/>
              </a:spcAft>
              <a:buNone/>
            </a:pPr>
            <a:endParaRPr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62"/>
        <p:cNvGrpSpPr/>
        <p:nvPr/>
      </p:nvGrpSpPr>
      <p:grpSpPr>
        <a:xfrm>
          <a:off x="0" y="0"/>
          <a:ext cx="0" cy="0"/>
          <a:chOff x="0" y="0"/>
          <a:chExt cx="0" cy="0"/>
        </a:xfrm>
      </p:grpSpPr>
      <p:sp>
        <p:nvSpPr>
          <p:cNvPr id="1563" name="Shape 1563"/>
          <p:cNvSpPr txBox="1"/>
          <p:nvPr/>
        </p:nvSpPr>
        <p:spPr>
          <a:xfrm>
            <a:off x="179386" y="2636836"/>
            <a:ext cx="8785225" cy="7921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64" name="Shape 156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65" name="Shape 156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66" name="Shape 1566"/>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Optionals can be mapped:</a:t>
            </a: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p>
          <a:p>
            <a:pPr marL="342900" marR="0" lvl="0" indent="-34290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String </a:t>
            </a:r>
            <a:r>
              <a:rPr lang="en-US" sz="1600" b="0" i="0" u="none" strike="noStrike" cap="none" baseline="0">
                <a:solidFill>
                  <a:srgbClr val="6A3E3E"/>
                </a:solidFill>
                <a:latin typeface="Consolas"/>
                <a:ea typeface="Consolas"/>
                <a:cs typeface="Consolas"/>
                <a:sym typeface="Consolas"/>
              </a:rPr>
              <a:t>cityName </a:t>
            </a:r>
            <a:r>
              <a:rPr lang="en-US" sz="16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6A3E3E"/>
                </a:solidFill>
                <a:latin typeface="Consolas"/>
                <a:ea typeface="Consolas"/>
                <a:cs typeface="Consolas"/>
                <a:sym typeface="Consolas"/>
              </a:rPr>
              <a:t>city</a:t>
            </a:r>
            <a:r>
              <a:rPr lang="en-US" sz="1600" b="0" i="0" u="none" strike="noStrike" cap="none" baseline="0">
                <a:solidFill>
                  <a:srgbClr val="000000"/>
                </a:solidFill>
                <a:latin typeface="Consolas"/>
                <a:ea typeface="Consolas"/>
                <a:cs typeface="Consolas"/>
                <a:sym typeface="Consolas"/>
              </a:rPr>
              <a:t>.map(</a:t>
            </a:r>
            <a:r>
              <a:rPr lang="en-US" sz="1600" b="0" i="0" u="none" strike="noStrike" cap="none" baseline="0">
                <a:solidFill>
                  <a:srgbClr val="6A3E3E"/>
                </a:solidFill>
                <a:latin typeface="Consolas"/>
                <a:ea typeface="Consolas"/>
                <a:cs typeface="Consolas"/>
                <a:sym typeface="Consolas"/>
              </a:rPr>
              <a:t>ct</a:t>
            </a:r>
            <a:r>
              <a:rPr lang="en-US" sz="1600" b="0" i="0" u="none" strike="noStrike" cap="none" baseline="0">
                <a:solidFill>
                  <a:srgbClr val="000000"/>
                </a:solidFill>
                <a:latin typeface="Consolas"/>
                <a:ea typeface="Consolas"/>
                <a:cs typeface="Consolas"/>
                <a:sym typeface="Consolas"/>
              </a:rPr>
              <a:t> -&gt; </a:t>
            </a:r>
            <a:r>
              <a:rPr lang="en-US" sz="1600" b="0" i="0" u="none" strike="noStrike" cap="none" baseline="0">
                <a:solidFill>
                  <a:srgbClr val="6A3E3E"/>
                </a:solidFill>
                <a:latin typeface="Consolas"/>
                <a:ea typeface="Consolas"/>
                <a:cs typeface="Consolas"/>
                <a:sym typeface="Consolas"/>
              </a:rPr>
              <a:t>ct</a:t>
            </a:r>
            <a:r>
              <a:rPr lang="en-US" sz="1600" b="0" i="0" u="none" strike="noStrike" cap="none" baseline="0">
                <a:solidFill>
                  <a:srgbClr val="000000"/>
                </a:solidFill>
                <a:latin typeface="Consolas"/>
                <a:ea typeface="Consolas"/>
                <a:cs typeface="Consolas"/>
                <a:sym typeface="Consolas"/>
              </a:rPr>
              <a:t>.getName()).get();</a:t>
            </a:r>
          </a:p>
          <a:p>
            <a:pPr marL="342900" marR="0" lvl="0" indent="-34290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The map (or flatMap) function will return a new optional with the mapped value.</a:t>
            </a:r>
          </a:p>
          <a:p>
            <a:pPr marL="0" marR="0" lvl="0" indent="0" algn="r" rtl="1">
              <a:lnSpc>
                <a:spcPct val="100000"/>
              </a:lnSpc>
              <a:spcBef>
                <a:spcPts val="0"/>
              </a:spcBef>
              <a:spcAft>
                <a:spcPts val="0"/>
              </a:spcAft>
              <a:buNone/>
            </a:pPr>
            <a:endParaRPr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70"/>
        <p:cNvGrpSpPr/>
        <p:nvPr/>
      </p:nvGrpSpPr>
      <p:grpSpPr>
        <a:xfrm>
          <a:off x="0" y="0"/>
          <a:ext cx="0" cy="0"/>
          <a:chOff x="0" y="0"/>
          <a:chExt cx="0" cy="0"/>
        </a:xfrm>
      </p:grpSpPr>
      <p:sp>
        <p:nvSpPr>
          <p:cNvPr id="1571" name="Shape 1571"/>
          <p:cNvSpPr txBox="1"/>
          <p:nvPr/>
        </p:nvSpPr>
        <p:spPr>
          <a:xfrm>
            <a:off x="179386" y="4437062"/>
            <a:ext cx="8785225" cy="23050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72" name="Shape 1572"/>
          <p:cNvSpPr txBox="1"/>
          <p:nvPr/>
        </p:nvSpPr>
        <p:spPr>
          <a:xfrm>
            <a:off x="179386" y="1863725"/>
            <a:ext cx="8785225" cy="19970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73" name="Shape 157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74" name="Shape 1574"/>
          <p:cNvPicPr preferRelativeResize="0"/>
          <p:nvPr/>
        </p:nvPicPr>
        <p:blipFill rotWithShape="1">
          <a:blip r:embed="rId3">
            <a:alphaModFix/>
          </a:blip>
          <a:srcRect/>
          <a:stretch/>
        </p:blipFill>
        <p:spPr>
          <a:xfrm>
            <a:off x="274637" y="1463675"/>
            <a:ext cx="8545500" cy="5278500"/>
          </a:xfrm>
          <a:prstGeom prst="rect">
            <a:avLst/>
          </a:prstGeom>
          <a:noFill/>
          <a:ln>
            <a:noFill/>
          </a:ln>
        </p:spPr>
      </p:pic>
      <p:pic>
        <p:nvPicPr>
          <p:cNvPr id="1575" name="Shape 1575"/>
          <p:cNvPicPr preferRelativeResize="0"/>
          <p:nvPr/>
        </p:nvPicPr>
        <p:blipFill rotWithShape="1">
          <a:blip r:embed="rId4">
            <a:alphaModFix/>
          </a:blip>
          <a:srcRect/>
          <a:stretch/>
        </p:blipFill>
        <p:spPr>
          <a:xfrm>
            <a:off x="584200" y="260350"/>
            <a:ext cx="747711" cy="1184275"/>
          </a:xfrm>
          <a:prstGeom prst="rect">
            <a:avLst/>
          </a:prstGeom>
          <a:noFill/>
          <a:ln>
            <a:noFill/>
          </a:ln>
        </p:spPr>
      </p:pic>
      <p:sp>
        <p:nvSpPr>
          <p:cNvPr id="1576" name="Shape 1576"/>
          <p:cNvSpPr/>
          <p:nvPr/>
        </p:nvSpPr>
        <p:spPr>
          <a:xfrm>
            <a:off x="1061250" y="4485800"/>
            <a:ext cx="6216000" cy="2211600"/>
          </a:xfrm>
          <a:prstGeom prst="rect">
            <a:avLst/>
          </a:prstGeom>
          <a:solidFill>
            <a:schemeClr val="lt1"/>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80"/>
        <p:cNvGrpSpPr/>
        <p:nvPr/>
      </p:nvGrpSpPr>
      <p:grpSpPr>
        <a:xfrm>
          <a:off x="0" y="0"/>
          <a:ext cx="0" cy="0"/>
          <a:chOff x="0" y="0"/>
          <a:chExt cx="0" cy="0"/>
        </a:xfrm>
      </p:grpSpPr>
      <p:sp>
        <p:nvSpPr>
          <p:cNvPr id="1581" name="Shape 1581"/>
          <p:cNvSpPr txBox="1"/>
          <p:nvPr/>
        </p:nvSpPr>
        <p:spPr>
          <a:xfrm>
            <a:off x="179386" y="4437062"/>
            <a:ext cx="8785200" cy="230520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82" name="Shape 1582"/>
          <p:cNvSpPr txBox="1"/>
          <p:nvPr/>
        </p:nvSpPr>
        <p:spPr>
          <a:xfrm>
            <a:off x="179386" y="1863725"/>
            <a:ext cx="8785200" cy="199710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83" name="Shape 1583"/>
          <p:cNvSpPr txBox="1">
            <a:spLocks noGrp="1"/>
          </p:cNvSpPr>
          <p:nvPr>
            <p:ph type="ctrTitle"/>
          </p:nvPr>
        </p:nvSpPr>
        <p:spPr>
          <a:xfrm>
            <a:off x="1547812" y="549275"/>
            <a:ext cx="8137500" cy="1150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84" name="Shape 1584"/>
          <p:cNvPicPr preferRelativeResize="0"/>
          <p:nvPr/>
        </p:nvPicPr>
        <p:blipFill rotWithShape="1">
          <a:blip r:embed="rId3">
            <a:alphaModFix/>
          </a:blip>
          <a:srcRect/>
          <a:stretch/>
        </p:blipFill>
        <p:spPr>
          <a:xfrm>
            <a:off x="584200" y="260350"/>
            <a:ext cx="747600" cy="1184400"/>
          </a:xfrm>
          <a:prstGeom prst="rect">
            <a:avLst/>
          </a:prstGeom>
          <a:noFill/>
          <a:ln>
            <a:noFill/>
          </a:ln>
        </p:spPr>
      </p:pic>
      <p:pic>
        <p:nvPicPr>
          <p:cNvPr id="1585" name="Shape 1585"/>
          <p:cNvPicPr preferRelativeResize="0"/>
          <p:nvPr/>
        </p:nvPicPr>
        <p:blipFill rotWithShape="1">
          <a:blip r:embed="rId4">
            <a:alphaModFix/>
          </a:blip>
          <a:srcRect/>
          <a:stretch/>
        </p:blipFill>
        <p:spPr>
          <a:xfrm>
            <a:off x="274637" y="1463675"/>
            <a:ext cx="8545500" cy="5278500"/>
          </a:xfrm>
          <a:prstGeom prst="rect">
            <a:avLst/>
          </a:prstGeom>
          <a:noFill/>
          <a:ln>
            <a:noFill/>
          </a:ln>
        </p:spPr>
      </p:pic>
    </p:spTree>
  </p:cSld>
  <p:clrMapOvr>
    <a:masterClrMapping/>
  </p:clrMapOvr>
  <p:transition spd="slow">
    <p:cut/>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89"/>
        <p:cNvGrpSpPr/>
        <p:nvPr/>
      </p:nvGrpSpPr>
      <p:grpSpPr>
        <a:xfrm>
          <a:off x="0" y="0"/>
          <a:ext cx="0" cy="0"/>
          <a:chOff x="0" y="0"/>
          <a:chExt cx="0" cy="0"/>
        </a:xfrm>
      </p:grpSpPr>
      <p:sp>
        <p:nvSpPr>
          <p:cNvPr id="1590" name="Shape 1590"/>
          <p:cNvSpPr txBox="1"/>
          <p:nvPr/>
        </p:nvSpPr>
        <p:spPr>
          <a:xfrm>
            <a:off x="179386" y="4437062"/>
            <a:ext cx="8785225" cy="23050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91" name="Shape 1591"/>
          <p:cNvSpPr txBox="1"/>
          <p:nvPr/>
        </p:nvSpPr>
        <p:spPr>
          <a:xfrm>
            <a:off x="179386" y="1863725"/>
            <a:ext cx="8785225" cy="19970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592" name="Shape 159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593" name="Shape 1593"/>
          <p:cNvPicPr preferRelativeResize="0"/>
          <p:nvPr/>
        </p:nvPicPr>
        <p:blipFill rotWithShape="1">
          <a:blip r:embed="rId3">
            <a:alphaModFix/>
          </a:blip>
          <a:srcRect/>
          <a:stretch/>
        </p:blipFill>
        <p:spPr>
          <a:xfrm>
            <a:off x="584200" y="260350"/>
            <a:ext cx="747711" cy="1184275"/>
          </a:xfrm>
          <a:prstGeom prst="rect">
            <a:avLst/>
          </a:prstGeom>
          <a:noFill/>
          <a:ln>
            <a:noFill/>
          </a:ln>
        </p:spPr>
      </p:pic>
      <p:pic>
        <p:nvPicPr>
          <p:cNvPr id="1594" name="Shape 1594"/>
          <p:cNvPicPr preferRelativeResize="0"/>
          <p:nvPr/>
        </p:nvPicPr>
        <p:blipFill rotWithShape="1">
          <a:blip r:embed="rId4">
            <a:alphaModFix/>
          </a:blip>
          <a:srcRect/>
          <a:stretch/>
        </p:blipFill>
        <p:spPr>
          <a:xfrm>
            <a:off x="274637" y="1463675"/>
            <a:ext cx="8545512" cy="5278437"/>
          </a:xfrm>
          <a:prstGeom prst="rect">
            <a:avLst/>
          </a:prstGeom>
          <a:noFill/>
          <a:ln>
            <a:noFill/>
          </a:ln>
        </p:spPr>
      </p:pic>
      <p:sp>
        <p:nvSpPr>
          <p:cNvPr id="1595" name="Shape 1595"/>
          <p:cNvSpPr txBox="1"/>
          <p:nvPr/>
        </p:nvSpPr>
        <p:spPr>
          <a:xfrm>
            <a:off x="6627811" y="4672012"/>
            <a:ext cx="1787524"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No Null checks!!!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6"/>
        <p:cNvGrpSpPr/>
        <p:nvPr/>
      </p:nvGrpSpPr>
      <p:grpSpPr>
        <a:xfrm>
          <a:off x="0" y="0"/>
          <a:ext cx="0" cy="0"/>
          <a:chOff x="0" y="0"/>
          <a:chExt cx="0" cy="0"/>
        </a:xfrm>
      </p:grpSpPr>
      <p:sp>
        <p:nvSpPr>
          <p:cNvPr id="197" name="Shape 197"/>
          <p:cNvSpPr txBox="1"/>
          <p:nvPr/>
        </p:nvSpPr>
        <p:spPr>
          <a:xfrm>
            <a:off x="179386" y="2420936"/>
            <a:ext cx="8785225" cy="42481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8" name="Shape 19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99" name="Shape 19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00" name="Shape 200"/>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a:t>
            </a:r>
            <a:r>
              <a:rPr lang="en-US" sz="1200" b="1"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Font typeface="Consolas"/>
              <a:buNone/>
            </a:pPr>
            <a:endParaRPr sz="1200" b="1">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main(String[] </a:t>
            </a:r>
            <a:r>
              <a:rPr lang="en-US" sz="1200" b="0" i="0" u="none" strike="noStrike" cap="none" baseline="0">
                <a:solidFill>
                  <a:srgbClr val="6A3E3E"/>
                </a:solidFill>
                <a:latin typeface="Consolas"/>
                <a:ea typeface="Consolas"/>
                <a:cs typeface="Consolas"/>
                <a:sym typeface="Consolas"/>
              </a:rPr>
              <a:t>args</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Student </a:t>
            </a:r>
            <a:r>
              <a:rPr lang="en-US" sz="1200" b="0" i="0" u="none" strike="noStrike" cap="none" baseline="0">
                <a:solidFill>
                  <a:srgbClr val="6A3E3E"/>
                </a:solidFill>
                <a:latin typeface="Consolas"/>
                <a:ea typeface="Consolas"/>
                <a:cs typeface="Consolas"/>
                <a:sym typeface="Consolas"/>
              </a:rPr>
              <a:t>student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p>
          <a:p>
            <a:pPr marL="342900" marR="0" lvl="0" indent="-342900" algn="l" rtl="0">
              <a:lnSpc>
                <a:spcPct val="100000"/>
              </a:lnSpc>
              <a:spcBef>
                <a:spcPts val="24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student</a:t>
            </a:r>
            <a:r>
              <a:rPr lang="en-US" sz="1200" b="0" i="0" u="none" strike="noStrike" cap="none" baseline="0">
                <a:solidFill>
                  <a:srgbClr val="000000"/>
                </a:solidFill>
                <a:latin typeface="Consolas"/>
                <a:ea typeface="Consolas"/>
                <a:cs typeface="Consolas"/>
                <a:sym typeface="Consolas"/>
              </a:rPr>
              <a:t>.doSomething();</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Consolas"/>
              <a:ea typeface="Consolas"/>
              <a:cs typeface="Consolas"/>
              <a:sym typeface="Consolas"/>
            </a:endParaRPr>
          </a:p>
        </p:txBody>
      </p:sp>
      <p:cxnSp>
        <p:nvCxnSpPr>
          <p:cNvPr id="201" name="Shape 201"/>
          <p:cNvCxnSpPr/>
          <p:nvPr/>
        </p:nvCxnSpPr>
        <p:spPr>
          <a:xfrm>
            <a:off x="179386" y="4076700"/>
            <a:ext cx="8785225" cy="0"/>
          </a:xfrm>
          <a:prstGeom prst="straightConnector1">
            <a:avLst/>
          </a:prstGeom>
          <a:noFill/>
          <a:ln w="9525" cap="flat" cmpd="sng">
            <a:solidFill>
              <a:srgbClr val="552438"/>
            </a:solidFill>
            <a:prstDash val="solid"/>
            <a:miter/>
            <a:headEnd type="none" w="med" len="med"/>
            <a:tailEnd type="none" w="med" len="med"/>
          </a:ln>
        </p:spPr>
      </p:cxnSp>
      <p:cxnSp>
        <p:nvCxnSpPr>
          <p:cNvPr id="202" name="Shape 202"/>
          <p:cNvCxnSpPr/>
          <p:nvPr/>
        </p:nvCxnSpPr>
        <p:spPr>
          <a:xfrm>
            <a:off x="179386" y="5229225"/>
            <a:ext cx="87852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99"/>
        <p:cNvGrpSpPr/>
        <p:nvPr/>
      </p:nvGrpSpPr>
      <p:grpSpPr>
        <a:xfrm>
          <a:off x="0" y="0"/>
          <a:ext cx="0" cy="0"/>
          <a:chOff x="0" y="0"/>
          <a:chExt cx="0" cy="0"/>
        </a:xfrm>
      </p:grpSpPr>
      <p:sp>
        <p:nvSpPr>
          <p:cNvPr id="1600" name="Shape 1600"/>
          <p:cNvSpPr txBox="1"/>
          <p:nvPr/>
        </p:nvSpPr>
        <p:spPr>
          <a:xfrm>
            <a:off x="179386" y="4437062"/>
            <a:ext cx="8785225" cy="23050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01" name="Shape 1601"/>
          <p:cNvSpPr txBox="1"/>
          <p:nvPr/>
        </p:nvSpPr>
        <p:spPr>
          <a:xfrm>
            <a:off x="179386" y="1863725"/>
            <a:ext cx="8785225" cy="19970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02" name="Shape 160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603" name="Shape 1603"/>
          <p:cNvPicPr preferRelativeResize="0"/>
          <p:nvPr/>
        </p:nvPicPr>
        <p:blipFill rotWithShape="1">
          <a:blip r:embed="rId3">
            <a:alphaModFix/>
          </a:blip>
          <a:srcRect/>
          <a:stretch/>
        </p:blipFill>
        <p:spPr>
          <a:xfrm>
            <a:off x="584200" y="260350"/>
            <a:ext cx="747711" cy="1184275"/>
          </a:xfrm>
          <a:prstGeom prst="rect">
            <a:avLst/>
          </a:prstGeom>
          <a:noFill/>
          <a:ln>
            <a:noFill/>
          </a:ln>
        </p:spPr>
      </p:pic>
      <p:pic>
        <p:nvPicPr>
          <p:cNvPr id="1604" name="Shape 1604"/>
          <p:cNvPicPr preferRelativeResize="0"/>
          <p:nvPr/>
        </p:nvPicPr>
        <p:blipFill rotWithShape="1">
          <a:blip r:embed="rId4">
            <a:alphaModFix/>
          </a:blip>
          <a:srcRect/>
          <a:stretch/>
        </p:blipFill>
        <p:spPr>
          <a:xfrm>
            <a:off x="274637" y="1463675"/>
            <a:ext cx="8545512" cy="5278437"/>
          </a:xfrm>
          <a:prstGeom prst="rect">
            <a:avLst/>
          </a:prstGeom>
          <a:noFill/>
          <a:ln>
            <a:noFill/>
          </a:ln>
        </p:spPr>
      </p:pic>
      <p:sp>
        <p:nvSpPr>
          <p:cNvPr id="1605" name="Shape 1605"/>
          <p:cNvSpPr txBox="1"/>
          <p:nvPr/>
        </p:nvSpPr>
        <p:spPr>
          <a:xfrm>
            <a:off x="6627811" y="4672012"/>
            <a:ext cx="2192336" cy="923924"/>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No Null checks!!!</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But is it really better?</a:t>
            </a:r>
          </a:p>
        </p:txBody>
      </p:sp>
    </p:spTree>
  </p:cSld>
  <p:clrMapOvr>
    <a:masterClrMapping/>
  </p:clrMapOvr>
  <p:transition spd="slow">
    <p:cut/>
  </p:transition>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09"/>
        <p:cNvGrpSpPr/>
        <p:nvPr/>
      </p:nvGrpSpPr>
      <p:grpSpPr>
        <a:xfrm>
          <a:off x="0" y="0"/>
          <a:ext cx="0" cy="0"/>
          <a:chOff x="0" y="0"/>
          <a:chExt cx="0" cy="0"/>
        </a:xfrm>
      </p:grpSpPr>
      <p:sp>
        <p:nvSpPr>
          <p:cNvPr id="1610" name="Shape 161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611" name="Shape 161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12" name="Shape 1612"/>
          <p:cNvSpPr txBox="1"/>
          <p:nvPr/>
        </p:nvSpPr>
        <p:spPr>
          <a:xfrm>
            <a:off x="323850" y="170180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No!!!</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Optionals are built for functional programming.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6"/>
        <p:cNvGrpSpPr/>
        <p:nvPr/>
      </p:nvGrpSpPr>
      <p:grpSpPr>
        <a:xfrm>
          <a:off x="0" y="0"/>
          <a:ext cx="0" cy="0"/>
          <a:chOff x="0" y="0"/>
          <a:chExt cx="0" cy="0"/>
        </a:xfrm>
      </p:grpSpPr>
      <p:sp>
        <p:nvSpPr>
          <p:cNvPr id="1617" name="Shape 1617"/>
          <p:cNvSpPr txBox="1"/>
          <p:nvPr/>
        </p:nvSpPr>
        <p:spPr>
          <a:xfrm>
            <a:off x="179386" y="3776662"/>
            <a:ext cx="8785200" cy="165570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18" name="Shape 161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619" name="Shape 161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20" name="Shape 1620"/>
          <p:cNvSpPr txBox="1"/>
          <p:nvPr/>
        </p:nvSpPr>
        <p:spPr>
          <a:xfrm>
            <a:off x="323850" y="170180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No!!!</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Optionals are built for functional programming.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The proper way to get the user’s city name using optionals is this: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ct val="25000"/>
              <a:buFont typeface="Open Sans"/>
              <a:buNone/>
            </a:pPr>
            <a:r>
              <a:rPr lang="en-US" sz="1200" b="0" i="0" u="none" strike="noStrike" cap="none" baseline="0">
                <a:solidFill>
                  <a:srgbClr val="000000"/>
                </a:solidFill>
                <a:latin typeface="Open Sans"/>
                <a:ea typeface="Open Sans"/>
                <a:cs typeface="Open Sans"/>
                <a:sym typeface="Open Sans"/>
              </a:rPr>
              <a:t/>
            </a:r>
            <a:br>
              <a:rPr lang="en-US" sz="1200" b="0" i="0" u="none" strike="noStrike" cap="none" baseline="0">
                <a:solidFill>
                  <a:srgbClr val="000000"/>
                </a:solidFill>
                <a:latin typeface="Open Sans"/>
                <a:ea typeface="Open Sans"/>
                <a:cs typeface="Open Sans"/>
                <a:sym typeface="Open Sans"/>
              </a:rPr>
            </a:br>
            <a:endParaRPr lang="en-US" sz="12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Optional&lt;User&gt; </a:t>
            </a:r>
            <a:r>
              <a:rPr lang="en-US" sz="1200" b="0" i="0" u="none" strike="noStrike" cap="none" baseline="0">
                <a:solidFill>
                  <a:srgbClr val="6A3E3E"/>
                </a:solidFill>
                <a:latin typeface="Consolas"/>
                <a:ea typeface="Consolas"/>
                <a:cs typeface="Consolas"/>
                <a:sym typeface="Consolas"/>
              </a:rPr>
              <a:t>user</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usersMap</a:t>
            </a:r>
            <a:r>
              <a:rPr lang="en-US" sz="1200" b="0" i="0" u="none" strike="noStrike" cap="none" baseline="0">
                <a:solidFill>
                  <a:srgbClr val="000000"/>
                </a:solidFill>
                <a:latin typeface="Consolas"/>
                <a:ea typeface="Consolas"/>
                <a:cs typeface="Consolas"/>
                <a:sym typeface="Consolas"/>
              </a:rPr>
              <a:t>.get(</a:t>
            </a:r>
            <a:r>
              <a:rPr lang="en-US" sz="1200" b="0" i="0" u="none" strike="noStrike" cap="none" baseline="0">
                <a:solidFill>
                  <a:srgbClr val="2A00FF"/>
                </a:solidFill>
                <a:latin typeface="Consolas"/>
                <a:ea typeface="Consolas"/>
                <a:cs typeface="Consolas"/>
                <a:sym typeface="Consolas"/>
              </a:rPr>
              <a:t>"userName"</a:t>
            </a:r>
            <a:r>
              <a:rPr lang="en-US" sz="12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user</a:t>
            </a:r>
            <a:r>
              <a:rPr lang="en-US" sz="1200" b="0" i="0" u="none" strike="noStrike" cap="none" baseline="0">
                <a:solidFill>
                  <a:srgbClr val="000000"/>
                </a:solidFill>
                <a:latin typeface="Consolas"/>
                <a:ea typeface="Consolas"/>
                <a:cs typeface="Consolas"/>
                <a:sym typeface="Consolas"/>
              </a:rPr>
              <a:t>.map(</a:t>
            </a:r>
            <a:r>
              <a:rPr lang="en-US" sz="1200" b="0" i="0" u="none" strike="noStrike" cap="none" baseline="0">
                <a:solidFill>
                  <a:srgbClr val="6A3E3E"/>
                </a:solidFill>
                <a:latin typeface="Consolas"/>
                <a:ea typeface="Consolas"/>
                <a:cs typeface="Consolas"/>
                <a:sym typeface="Consolas"/>
              </a:rPr>
              <a:t>usr</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usr</a:t>
            </a:r>
            <a:r>
              <a:rPr lang="en-US" sz="1200" b="0" i="0" u="none" strike="noStrike" cap="none" baseline="0">
                <a:solidFill>
                  <a:srgbClr val="000000"/>
                </a:solidFill>
                <a:latin typeface="Consolas"/>
                <a:ea typeface="Consolas"/>
                <a:cs typeface="Consolas"/>
                <a:sym typeface="Consolas"/>
              </a:rPr>
              <a:t>.getAddress())</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.getCity())</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.ifPresent(</a:t>
            </a:r>
            <a:r>
              <a:rPr lang="en-US" sz="1200" b="0" i="0" u="none" strike="noStrike" cap="none" baseline="0">
                <a:solidFill>
                  <a:srgbClr val="6A3E3E"/>
                </a:solidFill>
                <a:latin typeface="Consolas"/>
                <a:ea typeface="Consolas"/>
                <a:cs typeface="Consolas"/>
                <a:sym typeface="Consolas"/>
              </a:rPr>
              <a:t>ct</a:t>
            </a:r>
            <a:r>
              <a:rPr lang="en-US" sz="1200" b="0" i="0" u="none" strike="noStrike" cap="none" baseline="0">
                <a:solidFill>
                  <a:srgbClr val="000000"/>
                </a:solidFill>
                <a:latin typeface="Consolas"/>
                <a:ea typeface="Consolas"/>
                <a:cs typeface="Consolas"/>
                <a:sym typeface="Consolas"/>
              </a:rPr>
              <a:t> -&gt;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6A3E3E"/>
                </a:solidFill>
                <a:latin typeface="Consolas"/>
                <a:ea typeface="Consolas"/>
                <a:cs typeface="Consolas"/>
                <a:sym typeface="Consolas"/>
              </a:rPr>
              <a:t>ct</a:t>
            </a:r>
            <a:r>
              <a:rPr lang="en-US" sz="1200" b="0" i="1" u="none" strike="noStrike" cap="none" baseline="0">
                <a:solidFill>
                  <a:srgbClr val="000000"/>
                </a:solidFill>
                <a:latin typeface="Consolas"/>
                <a:ea typeface="Consolas"/>
                <a:cs typeface="Consolas"/>
                <a:sym typeface="Consolas"/>
              </a:rPr>
              <a:t>.getName()));</a:t>
            </a: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24"/>
        <p:cNvGrpSpPr/>
        <p:nvPr/>
      </p:nvGrpSpPr>
      <p:grpSpPr>
        <a:xfrm>
          <a:off x="0" y="0"/>
          <a:ext cx="0" cy="0"/>
          <a:chOff x="0" y="0"/>
          <a:chExt cx="0" cy="0"/>
        </a:xfrm>
      </p:grpSpPr>
      <p:sp>
        <p:nvSpPr>
          <p:cNvPr id="1625" name="Shape 1625"/>
          <p:cNvSpPr txBox="1"/>
          <p:nvPr/>
        </p:nvSpPr>
        <p:spPr>
          <a:xfrm>
            <a:off x="179386" y="4437062"/>
            <a:ext cx="8785225" cy="23050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26" name="Shape 1626"/>
          <p:cNvSpPr txBox="1"/>
          <p:nvPr/>
        </p:nvSpPr>
        <p:spPr>
          <a:xfrm>
            <a:off x="179386" y="1863725"/>
            <a:ext cx="8785225" cy="19970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27" name="Shape 162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628" name="Shape 162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29" name="Shape 1629"/>
          <p:cNvSpPr txBox="1"/>
          <p:nvPr/>
        </p:nvSpPr>
        <p:spPr>
          <a:xfrm>
            <a:off x="323850" y="148431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   So we can change this:</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t>
            </a:r>
            <a:r>
              <a:rPr lang="en-US" sz="1200" b="0" i="0" u="none" strike="noStrike" cap="none" baseline="0">
                <a:solidFill>
                  <a:srgbClr val="000000"/>
                </a:solidFill>
                <a:latin typeface="Consolas"/>
                <a:ea typeface="Consolas"/>
                <a:cs typeface="Consolas"/>
                <a:sym typeface="Consolas"/>
              </a:rPr>
              <a:t>User </a:t>
            </a:r>
            <a:r>
              <a:rPr lang="en-US" sz="1200" b="0" i="0" u="none" strike="noStrike" cap="none" baseline="0">
                <a:solidFill>
                  <a:srgbClr val="6A3E3E"/>
                </a:solidFill>
                <a:latin typeface="Consolas"/>
                <a:ea typeface="Consolas"/>
                <a:cs typeface="Consolas"/>
                <a:sym typeface="Consolas"/>
              </a:rPr>
              <a:t>user</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usersMap</a:t>
            </a:r>
            <a:r>
              <a:rPr lang="en-US" sz="1200" b="0" i="0" u="none" strike="noStrike" cap="none" baseline="0">
                <a:solidFill>
                  <a:srgbClr val="000000"/>
                </a:solidFill>
                <a:latin typeface="Consolas"/>
                <a:ea typeface="Consolas"/>
                <a:cs typeface="Consolas"/>
                <a:sym typeface="Consolas"/>
              </a:rPr>
              <a:t>.get(</a:t>
            </a:r>
            <a:r>
              <a:rPr lang="en-US" sz="1200" b="0" i="0" u="none" strike="noStrike" cap="none" baseline="0">
                <a:solidFill>
                  <a:srgbClr val="2A00FF"/>
                </a:solidFill>
                <a:latin typeface="Consolas"/>
                <a:ea typeface="Consolas"/>
                <a:cs typeface="Consolas"/>
                <a:sym typeface="Consolas"/>
              </a:rPr>
              <a:t>"userName"</a:t>
            </a:r>
            <a:r>
              <a:rPr lang="en-US" sz="12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user</a:t>
            </a: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null</a:t>
            </a: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Adress </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user</a:t>
            </a:r>
            <a:r>
              <a:rPr lang="en-US" sz="1200" b="0" i="0" u="none" strike="noStrike" cap="none" baseline="0">
                <a:solidFill>
                  <a:srgbClr val="000000"/>
                </a:solidFill>
                <a:latin typeface="Consolas"/>
                <a:ea typeface="Consolas"/>
                <a:cs typeface="Consolas"/>
                <a:sym typeface="Consolas"/>
              </a:rPr>
              <a:t>.getAddress();</a:t>
            </a:r>
          </a:p>
          <a:p>
            <a:pPr marL="0" marR="0" lvl="0" indent="0" algn="l" rtl="0">
              <a:lnSpc>
                <a:spcPct val="100000"/>
              </a:lnSpc>
              <a:spcBef>
                <a:spcPts val="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null</a:t>
            </a: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City </a:t>
            </a:r>
            <a:r>
              <a:rPr lang="en-US" sz="1200" b="0" i="0" u="none" strike="noStrike" cap="none" baseline="0">
                <a:solidFill>
                  <a:srgbClr val="6A3E3E"/>
                </a:solidFill>
                <a:latin typeface="Consolas"/>
                <a:ea typeface="Consolas"/>
                <a:cs typeface="Consolas"/>
                <a:sym typeface="Consolas"/>
              </a:rPr>
              <a:t>city</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.getCity();</a:t>
            </a:r>
          </a:p>
          <a:p>
            <a:pPr marL="0" marR="0" lvl="0" indent="0" algn="l" rtl="0">
              <a:lnSpc>
                <a:spcPct val="100000"/>
              </a:lnSpc>
              <a:spcBef>
                <a:spcPts val="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city</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null</a:t>
            </a: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6A3E3E"/>
                </a:solidFill>
                <a:latin typeface="Consolas"/>
                <a:ea typeface="Consolas"/>
                <a:cs typeface="Consolas"/>
                <a:sym typeface="Consolas"/>
              </a:rPr>
              <a:t>city</a:t>
            </a:r>
            <a:r>
              <a:rPr lang="en-US" sz="1200" b="0" i="1" u="none" strike="noStrike" cap="none" baseline="0">
                <a:solidFill>
                  <a:srgbClr val="000000"/>
                </a:solidFill>
                <a:latin typeface="Consolas"/>
                <a:ea typeface="Consolas"/>
                <a:cs typeface="Consolas"/>
                <a:sym typeface="Consolas"/>
              </a:rPr>
              <a:t>.getName());</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To this:</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Optional&lt;User&gt; </a:t>
            </a:r>
            <a:r>
              <a:rPr lang="en-US" sz="1200" b="0" i="0" u="none" strike="noStrike" cap="none" baseline="0">
                <a:solidFill>
                  <a:srgbClr val="6A3E3E"/>
                </a:solidFill>
                <a:latin typeface="Consolas"/>
                <a:ea typeface="Consolas"/>
                <a:cs typeface="Consolas"/>
                <a:sym typeface="Consolas"/>
              </a:rPr>
              <a:t>user</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usersMap</a:t>
            </a:r>
            <a:r>
              <a:rPr lang="en-US" sz="1200" b="0" i="0" u="none" strike="noStrike" cap="none" baseline="0">
                <a:solidFill>
                  <a:srgbClr val="000000"/>
                </a:solidFill>
                <a:latin typeface="Consolas"/>
                <a:ea typeface="Consolas"/>
                <a:cs typeface="Consolas"/>
                <a:sym typeface="Consolas"/>
              </a:rPr>
              <a:t>.get(</a:t>
            </a:r>
            <a:r>
              <a:rPr lang="en-US" sz="1200" b="0" i="0" u="none" strike="noStrike" cap="none" baseline="0">
                <a:solidFill>
                  <a:srgbClr val="2A00FF"/>
                </a:solidFill>
                <a:latin typeface="Consolas"/>
                <a:ea typeface="Consolas"/>
                <a:cs typeface="Consolas"/>
                <a:sym typeface="Consolas"/>
              </a:rPr>
              <a:t>"userName"</a:t>
            </a:r>
            <a:r>
              <a:rPr lang="en-US" sz="12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0"/>
              </a:spcBef>
              <a:spcAft>
                <a:spcPts val="0"/>
              </a:spcAft>
              <a:buClr>
                <a:schemeClr val="dk1"/>
              </a:buClr>
              <a:buFont typeface="Calibri"/>
              <a:buNone/>
            </a:pPr>
            <a:endParaRPr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user</a:t>
            </a:r>
            <a:r>
              <a:rPr lang="en-US" sz="1200" b="0" i="0" u="none" strike="noStrike" cap="none" baseline="0">
                <a:solidFill>
                  <a:srgbClr val="000000"/>
                </a:solidFill>
                <a:latin typeface="Consolas"/>
                <a:ea typeface="Consolas"/>
                <a:cs typeface="Consolas"/>
                <a:sym typeface="Consolas"/>
              </a:rPr>
              <a:t>.map(</a:t>
            </a:r>
            <a:r>
              <a:rPr lang="en-US" sz="1200" b="0" i="0" u="none" strike="noStrike" cap="none" baseline="0">
                <a:solidFill>
                  <a:srgbClr val="6A3E3E"/>
                </a:solidFill>
                <a:latin typeface="Consolas"/>
                <a:ea typeface="Consolas"/>
                <a:cs typeface="Consolas"/>
                <a:sym typeface="Consolas"/>
              </a:rPr>
              <a:t>usr</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usr</a:t>
            </a:r>
            <a:r>
              <a:rPr lang="en-US" sz="1200" b="0" i="0" u="none" strike="noStrike" cap="none" baseline="0">
                <a:solidFill>
                  <a:srgbClr val="000000"/>
                </a:solidFill>
                <a:latin typeface="Consolas"/>
                <a:ea typeface="Consolas"/>
                <a:cs typeface="Consolas"/>
                <a:sym typeface="Consolas"/>
              </a:rPr>
              <a:t>.getAddress())</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address</a:t>
            </a:r>
            <a:r>
              <a:rPr lang="en-US" sz="1200" b="0" i="0" u="none" strike="noStrike" cap="none" baseline="0">
                <a:solidFill>
                  <a:srgbClr val="000000"/>
                </a:solidFill>
                <a:latin typeface="Consolas"/>
                <a:ea typeface="Consolas"/>
                <a:cs typeface="Consolas"/>
                <a:sym typeface="Consolas"/>
              </a:rPr>
              <a:t>.getCity())</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.ifPresent(</a:t>
            </a:r>
            <a:r>
              <a:rPr lang="en-US" sz="1200" b="0" i="0" u="none" strike="noStrike" cap="none" baseline="0">
                <a:solidFill>
                  <a:srgbClr val="6A3E3E"/>
                </a:solidFill>
                <a:latin typeface="Consolas"/>
                <a:ea typeface="Consolas"/>
                <a:cs typeface="Consolas"/>
                <a:sym typeface="Consolas"/>
              </a:rPr>
              <a:t>ct</a:t>
            </a:r>
            <a:r>
              <a:rPr lang="en-US" sz="1200" b="0" i="0" u="none" strike="noStrike" cap="none" baseline="0">
                <a:solidFill>
                  <a:srgbClr val="000000"/>
                </a:solidFill>
                <a:latin typeface="Consolas"/>
                <a:ea typeface="Consolas"/>
                <a:cs typeface="Consolas"/>
                <a:sym typeface="Consolas"/>
              </a:rPr>
              <a:t> -&gt;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6A3E3E"/>
                </a:solidFill>
                <a:latin typeface="Consolas"/>
                <a:ea typeface="Consolas"/>
                <a:cs typeface="Consolas"/>
                <a:sym typeface="Consolas"/>
              </a:rPr>
              <a:t>ct</a:t>
            </a:r>
            <a:r>
              <a:rPr lang="en-US" sz="1200" b="0" i="1" u="none" strike="noStrike" cap="none" baseline="0">
                <a:solidFill>
                  <a:srgbClr val="000000"/>
                </a:solidFill>
                <a:latin typeface="Consolas"/>
                <a:ea typeface="Consolas"/>
                <a:cs typeface="Consolas"/>
                <a:sym typeface="Consolas"/>
              </a:rPr>
              <a:t>.getName()));</a:t>
            </a:r>
          </a:p>
          <a:p>
            <a:pPr marL="0" marR="0" lvl="0" indent="0" algn="l" rtl="0">
              <a:lnSpc>
                <a:spcPct val="100000"/>
              </a:lnSpc>
              <a:spcBef>
                <a:spcPts val="0"/>
              </a:spcBef>
              <a:spcAft>
                <a:spcPts val="0"/>
              </a:spcAft>
              <a:buClr>
                <a:srgbClr val="000000"/>
              </a:buClr>
              <a:buSzPct val="25000"/>
              <a:buFont typeface="Open Sans"/>
              <a:buNone/>
            </a:pPr>
            <a:r>
              <a:rPr lang="en-US" sz="1200" b="0" i="0" u="none" strike="noStrike" cap="none" baseline="0">
                <a:solidFill>
                  <a:srgbClr val="000000"/>
                </a:solidFill>
                <a:latin typeface="Open Sans"/>
                <a:ea typeface="Open Sans"/>
                <a:cs typeface="Open Sans"/>
                <a:sym typeface="Open Sans"/>
              </a:rPr>
              <a:t/>
            </a:r>
            <a:br>
              <a:rPr lang="en-US" sz="1200" b="0" i="0" u="none" strike="noStrike" cap="none" baseline="0">
                <a:solidFill>
                  <a:srgbClr val="000000"/>
                </a:solidFill>
                <a:latin typeface="Open Sans"/>
                <a:ea typeface="Open Sans"/>
                <a:cs typeface="Open Sans"/>
                <a:sym typeface="Open Sans"/>
              </a:rPr>
            </a:br>
            <a:endParaRPr lang="en-US" sz="12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12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24"/>
        <p:cNvGrpSpPr/>
        <p:nvPr/>
      </p:nvGrpSpPr>
      <p:grpSpPr>
        <a:xfrm>
          <a:off x="0" y="0"/>
          <a:ext cx="0" cy="0"/>
          <a:chOff x="0" y="0"/>
          <a:chExt cx="0" cy="0"/>
        </a:xfrm>
      </p:grpSpPr>
      <p:sp>
        <p:nvSpPr>
          <p:cNvPr id="1626" name="Shape 1626"/>
          <p:cNvSpPr txBox="1"/>
          <p:nvPr/>
        </p:nvSpPr>
        <p:spPr>
          <a:xfrm>
            <a:off x="179386" y="2346325"/>
            <a:ext cx="8785225" cy="19970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27" name="Shape 162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Optionals</a:t>
            </a:r>
          </a:p>
        </p:txBody>
      </p:sp>
      <p:pic>
        <p:nvPicPr>
          <p:cNvPr id="1628" name="Shape 162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29" name="Shape 1629"/>
          <p:cNvSpPr txBox="1"/>
          <p:nvPr/>
        </p:nvSpPr>
        <p:spPr>
          <a:xfrm>
            <a:off x="323850" y="1484312"/>
            <a:ext cx="8496299" cy="2590800"/>
          </a:xfrm>
          <a:prstGeom prst="rect">
            <a:avLst/>
          </a:prstGeom>
          <a:noFill/>
          <a:ln>
            <a:noFill/>
          </a:ln>
        </p:spPr>
        <p:txBody>
          <a:bodyPr lIns="91425" tIns="45700" rIns="91425" bIns="45700" anchor="t" anchorCtr="0">
            <a:noAutofit/>
          </a:bodyPr>
          <a:lstStyle/>
          <a:p>
            <a:pPr>
              <a:buClr>
                <a:srgbClr val="000000"/>
              </a:buClr>
              <a:buSzPct val="100000"/>
              <a:buFont typeface="Arial"/>
              <a:buChar char="•"/>
            </a:pPr>
            <a:r>
              <a:rPr lang="en-US" sz="2000" b="1" dirty="0" smtClean="0"/>
              <a:t>Converting Optional&lt;T&gt; to List&lt;T&gt;</a:t>
            </a:r>
          </a:p>
          <a:p>
            <a:pPr marL="0" marR="0" lvl="0" indent="0" algn="l" rtl="0">
              <a:lnSpc>
                <a:spcPct val="100000"/>
              </a:lnSpc>
              <a:spcBef>
                <a:spcPts val="0"/>
              </a:spcBef>
              <a:spcAft>
                <a:spcPts val="0"/>
              </a:spcAft>
              <a:buClr>
                <a:srgbClr val="000000"/>
              </a:buClr>
              <a:buSzPct val="100000"/>
            </a:pPr>
            <a:r>
              <a:rPr lang="en-US" sz="1200" b="0" i="0" u="none" strike="noStrike" cap="none" baseline="0" dirty="0">
                <a:solidFill>
                  <a:srgbClr val="000000"/>
                </a:solidFill>
                <a:latin typeface="Consolas"/>
                <a:ea typeface="Consolas"/>
                <a:cs typeface="Consolas"/>
                <a:sym typeface="Consolas"/>
              </a:rPr>
              <a:t/>
            </a:r>
            <a:br>
              <a:rPr lang="en-US" sz="1200" b="0" i="0" u="none" strike="noStrike" cap="none" baseline="0" dirty="0">
                <a:solidFill>
                  <a:srgbClr val="000000"/>
                </a:solidFill>
                <a:latin typeface="Consolas"/>
                <a:ea typeface="Consolas"/>
                <a:cs typeface="Consolas"/>
                <a:sym typeface="Consolas"/>
              </a:rPr>
            </a:br>
            <a:endParaRPr lang="en-US" sz="1200" b="0" i="0" u="none" strike="noStrike" cap="none" baseline="0" dirty="0">
              <a:solidFill>
                <a:srgbClr val="000000"/>
              </a:solidFill>
              <a:latin typeface="Consolas"/>
              <a:ea typeface="Consolas"/>
              <a:cs typeface="Consolas"/>
              <a:sym typeface="Consola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0" marR="0" lvl="0" indent="0" algn="l" rtl="0">
              <a:lnSpc>
                <a:spcPct val="100000"/>
              </a:lnSpc>
              <a:spcBef>
                <a:spcPts val="0"/>
              </a:spcBef>
              <a:spcAft>
                <a:spcPts val="0"/>
              </a:spcAft>
              <a:buClr>
                <a:schemeClr val="dk1"/>
              </a:buClr>
              <a:buFont typeface="Calibri"/>
              <a:buNone/>
            </a:pPr>
            <a:endParaRPr sz="16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Open Sans"/>
                <a:ea typeface="Open Sans"/>
                <a:cs typeface="Open Sans"/>
                <a:sym typeface="Open Sans"/>
              </a:rPr>
              <a:t/>
            </a:r>
            <a:br>
              <a:rPr lang="en-US" sz="1200" b="0" i="0" u="none" strike="noStrike" cap="none" baseline="0" dirty="0">
                <a:solidFill>
                  <a:srgbClr val="000000"/>
                </a:solidFill>
                <a:latin typeface="Open Sans"/>
                <a:ea typeface="Open Sans"/>
                <a:cs typeface="Open Sans"/>
                <a:sym typeface="Open Sans"/>
              </a:rPr>
            </a:br>
            <a:endParaRPr lang="en-US" sz="12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1200" b="0" i="0" u="none" strike="noStrike" cap="none" baseline="0" dirty="0">
              <a:solidFill>
                <a:srgbClr val="000000"/>
              </a:solidFill>
              <a:latin typeface="Consolas"/>
              <a:ea typeface="Consolas"/>
              <a:cs typeface="Consolas"/>
              <a:sym typeface="Consolas"/>
            </a:endParaRPr>
          </a:p>
        </p:txBody>
      </p:sp>
      <p:pic>
        <p:nvPicPr>
          <p:cNvPr id="484354" name="Picture 2"/>
          <p:cNvPicPr>
            <a:picLocks noChangeAspect="1" noChangeArrowheads="1"/>
          </p:cNvPicPr>
          <p:nvPr/>
        </p:nvPicPr>
        <p:blipFill>
          <a:blip r:embed="rId4"/>
          <a:srcRect/>
          <a:stretch>
            <a:fillRect/>
          </a:stretch>
        </p:blipFill>
        <p:spPr bwMode="auto">
          <a:xfrm>
            <a:off x="838200" y="2667000"/>
            <a:ext cx="6547556" cy="1219200"/>
          </a:xfrm>
          <a:prstGeom prst="rect">
            <a:avLst/>
          </a:prstGeom>
          <a:noFill/>
          <a:ln w="9525">
            <a:noFill/>
            <a:miter lim="800000"/>
            <a:headEnd/>
            <a:tailEnd/>
          </a:ln>
        </p:spPr>
      </p:pic>
    </p:spTree>
  </p:cSld>
  <p:clrMapOvr>
    <a:masterClrMapping/>
  </p:clrMapOvr>
  <p:transition spd="slow">
    <p:cut/>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33"/>
        <p:cNvGrpSpPr/>
        <p:nvPr/>
      </p:nvGrpSpPr>
      <p:grpSpPr>
        <a:xfrm>
          <a:off x="0" y="0"/>
          <a:ext cx="0" cy="0"/>
          <a:chOff x="0" y="0"/>
          <a:chExt cx="0" cy="0"/>
        </a:xfrm>
      </p:grpSpPr>
      <p:sp>
        <p:nvSpPr>
          <p:cNvPr id="1636" name="Shape 16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Exercise – </a:t>
            </a:r>
            <a:r>
              <a:rPr lang="en-US" sz="4000" b="0" i="0" u="none" strike="noStrike" cap="none" baseline="0" dirty="0" smtClean="0">
                <a:solidFill>
                  <a:schemeClr val="dk1"/>
                </a:solidFill>
                <a:latin typeface="Open Sans"/>
                <a:ea typeface="Open Sans"/>
                <a:cs typeface="Open Sans"/>
                <a:sym typeface="Open Sans"/>
              </a:rPr>
              <a:t>Max value from</a:t>
            </a:r>
            <a:r>
              <a:rPr lang="en-US" sz="4000" b="0" i="0" u="none" strike="noStrike" cap="none" dirty="0" smtClean="0">
                <a:solidFill>
                  <a:schemeClr val="dk1"/>
                </a:solidFill>
                <a:latin typeface="Open Sans"/>
                <a:ea typeface="Open Sans"/>
                <a:cs typeface="Open Sans"/>
                <a:sym typeface="Open Sans"/>
              </a:rPr>
              <a:t> files</a:t>
            </a:r>
            <a:endParaRPr lang="en-US" sz="4000" b="0" i="0" u="none" strike="noStrike" cap="none" baseline="0" dirty="0">
              <a:solidFill>
                <a:schemeClr val="dk1"/>
              </a:solidFill>
              <a:latin typeface="Open Sans"/>
              <a:ea typeface="Open Sans"/>
              <a:cs typeface="Open Sans"/>
              <a:sym typeface="Open Sans"/>
            </a:endParaRPr>
          </a:p>
        </p:txBody>
      </p:sp>
      <p:pic>
        <p:nvPicPr>
          <p:cNvPr id="1637" name="Shape 163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6017" name="Rectangle 1"/>
          <p:cNvSpPr>
            <a:spLocks noChangeArrowheads="1"/>
          </p:cNvSpPr>
          <p:nvPr/>
        </p:nvSpPr>
        <p:spPr bwMode="auto">
          <a:xfrm>
            <a:off x="152400" y="1752600"/>
            <a:ext cx="5562600" cy="1015663"/>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smtClean="0">
                <a:ln>
                  <a:noFill/>
                </a:ln>
                <a:solidFill>
                  <a:srgbClr val="808080"/>
                </a:solidFill>
                <a:effectLst/>
                <a:latin typeface="Courier New" pitchFamily="49" charset="0"/>
                <a:cs typeface="Courier New" pitchFamily="49" charset="0"/>
              </a:rPr>
              <a:t>//    file format:</a:t>
            </a:r>
            <a:br>
              <a:rPr kumimoji="0" 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sz="1200" b="0" i="1" u="none" strike="noStrike" cap="none" normalizeH="0" baseline="0" dirty="0" smtClean="0">
                <a:ln>
                  <a:noFill/>
                </a:ln>
                <a:solidFill>
                  <a:srgbClr val="808080"/>
                </a:solidFill>
                <a:effectLst/>
                <a:latin typeface="Courier New" pitchFamily="49" charset="0"/>
                <a:cs typeface="Courier New" pitchFamily="49" charset="0"/>
              </a:rPr>
              <a:t>    Coordinates   : [updates:index:company:1425811924774]</a:t>
            </a:r>
            <a:br>
              <a:rPr kumimoji="0" 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sz="1200" b="0" i="1" u="none" strike="noStrike" cap="none" normalizeH="0" baseline="0" dirty="0" smtClean="0">
                <a:ln>
                  <a:noFill/>
                </a:ln>
                <a:solidFill>
                  <a:srgbClr val="808080"/>
                </a:solidFill>
                <a:effectLst/>
                <a:latin typeface="Courier New" pitchFamily="49" charset="0"/>
                <a:cs typeface="Courier New" pitchFamily="49" charset="0"/>
              </a:rPr>
              <a:t>    [BUILD_NUMBER]  : [1425811924774]</a:t>
            </a:r>
            <a:br>
              <a:rPr kumimoji="0" lang="en-US" sz="1200" b="0" i="1" u="none" strike="noStrike" cap="none" normalizeH="0" baseline="0" dirty="0" smtClean="0">
                <a:ln>
                  <a:noFill/>
                </a:ln>
                <a:solidFill>
                  <a:srgbClr val="808080"/>
                </a:solidFill>
                <a:effectLst/>
                <a:latin typeface="Courier New" pitchFamily="49" charset="0"/>
                <a:cs typeface="Courier New" pitchFamily="49" charset="0"/>
              </a:rPr>
            </a:br>
            <a:r>
              <a:rPr kumimoji="0" lang="en-US" sz="1200" b="0" i="1" u="none" strike="noStrike" cap="none" normalizeH="0" baseline="0" dirty="0" smtClean="0">
                <a:ln>
                  <a:noFill/>
                </a:ln>
                <a:solidFill>
                  <a:srgbClr val="808080"/>
                </a:solidFill>
                <a:effectLst/>
                <a:latin typeface="Courier New" pitchFamily="49" charset="0"/>
                <a:cs typeface="Courier New" pitchFamily="49" charset="0"/>
              </a:rPr>
              <a:t>    [ENTRIES_UPDATED]  : [981]</a:t>
            </a:r>
            <a:br>
              <a:rPr kumimoji="0" lang="en-US" sz="1200" b="0" i="1" u="none" strike="noStrike" cap="none" normalizeH="0" baseline="0" dirty="0" smtClean="0">
                <a:ln>
                  <a:noFill/>
                </a:ln>
                <a:solidFill>
                  <a:srgbClr val="808080"/>
                </a:solidFill>
                <a:effectLst/>
                <a:latin typeface="Courier New" pitchFamily="49" charset="0"/>
                <a:cs typeface="Courier New" pitchFamily="49" charset="0"/>
              </a:rPr>
            </a:b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6018" name="Picture 2"/>
          <p:cNvPicPr>
            <a:picLocks noChangeAspect="1" noChangeArrowheads="1"/>
          </p:cNvPicPr>
          <p:nvPr/>
        </p:nvPicPr>
        <p:blipFill>
          <a:blip r:embed="rId4"/>
          <a:srcRect/>
          <a:stretch>
            <a:fillRect/>
          </a:stretch>
        </p:blipFill>
        <p:spPr bwMode="auto">
          <a:xfrm>
            <a:off x="5715000" y="1371600"/>
            <a:ext cx="3181350" cy="5419725"/>
          </a:xfrm>
          <a:prstGeom prst="rect">
            <a:avLst/>
          </a:prstGeom>
          <a:noFill/>
          <a:ln w="9525">
            <a:noFill/>
            <a:miter lim="800000"/>
            <a:headEnd/>
            <a:tailEnd/>
          </a:ln>
        </p:spPr>
      </p:pic>
      <p:sp>
        <p:nvSpPr>
          <p:cNvPr id="9" name="Shape 1645"/>
          <p:cNvSpPr txBox="1"/>
          <p:nvPr/>
        </p:nvSpPr>
        <p:spPr>
          <a:xfrm>
            <a:off x="323851" y="2743200"/>
            <a:ext cx="5391150" cy="19812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smtClean="0">
                <a:solidFill>
                  <a:srgbClr val="000000"/>
                </a:solidFill>
                <a:latin typeface="Open Sans"/>
                <a:ea typeface="Open Sans"/>
                <a:cs typeface="Open Sans"/>
                <a:sym typeface="Open Sans"/>
              </a:rPr>
              <a:t>The need:</a:t>
            </a:r>
          </a:p>
          <a:p>
            <a:pPr marL="342900" marR="0" lvl="0" indent="-342900" algn="l" rtl="0">
              <a:lnSpc>
                <a:spcPct val="100000"/>
              </a:lnSpc>
              <a:spcBef>
                <a:spcPts val="0"/>
              </a:spcBef>
              <a:spcAft>
                <a:spcPts val="0"/>
              </a:spcAft>
              <a:buClr>
                <a:srgbClr val="000000"/>
              </a:buClr>
              <a:buSzPct val="100000"/>
              <a:buFont typeface="Arial"/>
              <a:buChar char="•"/>
            </a:pPr>
            <a:r>
              <a:rPr lang="en-US" sz="2000" dirty="0" smtClean="0">
                <a:latin typeface="Open Sans"/>
                <a:ea typeface="Open Sans"/>
                <a:cs typeface="Open Sans"/>
                <a:sym typeface="Open Sans"/>
              </a:rPr>
              <a:t>Search for all files that begin with “</a:t>
            </a:r>
            <a:r>
              <a:rPr lang="en-US" sz="2000" dirty="0" err="1" smtClean="0">
                <a:latin typeface="Open Sans"/>
                <a:ea typeface="Open Sans"/>
                <a:cs typeface="Open Sans"/>
                <a:sym typeface="Open Sans"/>
              </a:rPr>
              <a:t>about~index</a:t>
            </a:r>
            <a:r>
              <a:rPr lang="en-US" sz="2000" dirty="0" smtClean="0">
                <a:latin typeface="Open Sans"/>
                <a:ea typeface="Open Sans"/>
                <a:cs typeface="Open Sans"/>
                <a:sym typeface="Open Sans"/>
              </a:rPr>
              <a:t>” and fix the max number of  “BUILD_NUMBER”</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33"/>
        <p:cNvGrpSpPr/>
        <p:nvPr/>
      </p:nvGrpSpPr>
      <p:grpSpPr>
        <a:xfrm>
          <a:off x="0" y="0"/>
          <a:ext cx="0" cy="0"/>
          <a:chOff x="0" y="0"/>
          <a:chExt cx="0" cy="0"/>
        </a:xfrm>
      </p:grpSpPr>
      <p:sp>
        <p:nvSpPr>
          <p:cNvPr id="1636" name="Shape 16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Exercise – </a:t>
            </a:r>
            <a:r>
              <a:rPr lang="en-US" sz="4000" b="0" i="0" u="none" strike="noStrike" cap="none" baseline="0" dirty="0" smtClean="0">
                <a:solidFill>
                  <a:schemeClr val="dk1"/>
                </a:solidFill>
                <a:latin typeface="Open Sans"/>
                <a:ea typeface="Open Sans"/>
                <a:cs typeface="Open Sans"/>
                <a:sym typeface="Open Sans"/>
              </a:rPr>
              <a:t>Max value from</a:t>
            </a:r>
            <a:r>
              <a:rPr lang="en-US" sz="4000" b="0" i="0" u="none" strike="noStrike" cap="none" dirty="0" smtClean="0">
                <a:solidFill>
                  <a:schemeClr val="dk1"/>
                </a:solidFill>
                <a:latin typeface="Open Sans"/>
                <a:ea typeface="Open Sans"/>
                <a:cs typeface="Open Sans"/>
                <a:sym typeface="Open Sans"/>
              </a:rPr>
              <a:t> files</a:t>
            </a:r>
            <a:endParaRPr lang="en-US" sz="4000" b="0" i="0" u="none" strike="noStrike" cap="none" baseline="0" dirty="0">
              <a:solidFill>
                <a:schemeClr val="dk1"/>
              </a:solidFill>
              <a:latin typeface="Open Sans"/>
              <a:ea typeface="Open Sans"/>
              <a:cs typeface="Open Sans"/>
              <a:sym typeface="Open Sans"/>
            </a:endParaRPr>
          </a:p>
        </p:txBody>
      </p:sp>
      <p:pic>
        <p:nvPicPr>
          <p:cNvPr id="1637" name="Shape 163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 name="Shape 1645"/>
          <p:cNvSpPr txBox="1"/>
          <p:nvPr/>
        </p:nvSpPr>
        <p:spPr>
          <a:xfrm>
            <a:off x="323850" y="1752600"/>
            <a:ext cx="8591549" cy="2971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dirty="0" smtClean="0">
                <a:latin typeface="Open Sans"/>
                <a:ea typeface="Open Sans"/>
                <a:cs typeface="Open Sans"/>
                <a:sym typeface="Open Sans"/>
              </a:rPr>
              <a:t>Assumptions for </a:t>
            </a:r>
            <a:r>
              <a:rPr lang="en-US" sz="2000" b="0" i="0" u="none" strike="noStrike" cap="none" baseline="0" dirty="0" smtClean="0">
                <a:solidFill>
                  <a:srgbClr val="000000"/>
                </a:solidFill>
                <a:latin typeface="Open Sans"/>
                <a:ea typeface="Open Sans"/>
                <a:cs typeface="Open Sans"/>
                <a:sym typeface="Open Sans"/>
              </a:rPr>
              <a:t>simplicity</a:t>
            </a:r>
            <a:r>
              <a:rPr lang="en-US" sz="2000" b="0" i="0" u="none" strike="noStrike" cap="none" dirty="0" smtClean="0">
                <a:solidFill>
                  <a:srgbClr val="000000"/>
                </a:solidFill>
                <a:latin typeface="Open Sans"/>
                <a:ea typeface="Open Sans"/>
                <a:cs typeface="Open Sans"/>
                <a:sym typeface="Open Sans"/>
              </a:rPr>
              <a:t> of example:</a:t>
            </a:r>
          </a:p>
          <a:p>
            <a:pPr marL="342900" marR="0" lvl="0" indent="-342900" algn="l" rtl="0">
              <a:lnSpc>
                <a:spcPct val="100000"/>
              </a:lnSpc>
              <a:spcBef>
                <a:spcPts val="0"/>
              </a:spcBef>
              <a:spcAft>
                <a:spcPts val="0"/>
              </a:spcAft>
              <a:buClr>
                <a:srgbClr val="000000"/>
              </a:buClr>
              <a:buSzPct val="100000"/>
              <a:buFont typeface="Arial"/>
              <a:buChar char="•"/>
            </a:pPr>
            <a:endParaRPr lang="en-US" sz="2000" baseline="0" dirty="0" smtClean="0">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ct val="100000"/>
              <a:buFont typeface="Arial"/>
              <a:buChar char="•"/>
            </a:pPr>
            <a:r>
              <a:rPr lang="en-US" sz="2000" dirty="0" smtClean="0">
                <a:latin typeface="Open Sans"/>
                <a:ea typeface="Open Sans"/>
                <a:cs typeface="Open Sans"/>
                <a:sym typeface="Open Sans"/>
              </a:rPr>
              <a:t>We have a method to extract the version from the file:</a:t>
            </a:r>
          </a:p>
          <a:p>
            <a:pPr marL="342900" lvl="0" indent="-342900">
              <a:buClr>
                <a:srgbClr val="000000"/>
              </a:buClr>
              <a:buSzPct val="100000"/>
              <a:buFont typeface="Arial"/>
              <a:buChar char="•"/>
            </a:pPr>
            <a:endParaRPr lang="en-US" sz="2000" b="1" dirty="0" smtClean="0"/>
          </a:p>
          <a:p>
            <a:pPr marL="342900" lvl="0" indent="-342900">
              <a:buClr>
                <a:srgbClr val="000000"/>
              </a:buClr>
              <a:buSzPct val="100000"/>
              <a:buFont typeface="Arial"/>
              <a:buChar char="•"/>
            </a:pPr>
            <a:r>
              <a:rPr lang="en-US" sz="2000" b="1" dirty="0" smtClean="0"/>
              <a:t>private static </a:t>
            </a:r>
            <a:r>
              <a:rPr lang="en-US" sz="2000" dirty="0" smtClean="0"/>
              <a:t>String </a:t>
            </a:r>
            <a:r>
              <a:rPr lang="en-US" sz="2000" dirty="0" err="1" smtClean="0"/>
              <a:t>getVersion</a:t>
            </a:r>
            <a:r>
              <a:rPr lang="en-US" sz="2000" dirty="0" smtClean="0"/>
              <a:t>(File </a:t>
            </a:r>
            <a:r>
              <a:rPr lang="en-US" sz="2000" dirty="0" err="1" smtClean="0"/>
              <a:t>fileResource</a:t>
            </a:r>
            <a:r>
              <a:rPr lang="en-US" sz="2000" dirty="0" smtClean="0"/>
              <a:t>)</a:t>
            </a:r>
            <a:endParaRPr lang="en-US" sz="2000" baseline="0" dirty="0" smtClean="0">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ct val="100000"/>
              <a:buFont typeface="Arial"/>
              <a:buChar char="•"/>
            </a:pPr>
            <a:endParaRPr lang="en-US" sz="2000" b="0" i="0" u="none" strike="noStrike" cap="none" baseline="0" dirty="0" smtClean="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33"/>
        <p:cNvGrpSpPr/>
        <p:nvPr/>
      </p:nvGrpSpPr>
      <p:grpSpPr>
        <a:xfrm>
          <a:off x="0" y="0"/>
          <a:ext cx="0" cy="0"/>
          <a:chOff x="0" y="0"/>
          <a:chExt cx="0" cy="0"/>
        </a:xfrm>
      </p:grpSpPr>
      <p:sp>
        <p:nvSpPr>
          <p:cNvPr id="1636" name="Shape 16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smtClean="0">
                <a:solidFill>
                  <a:schemeClr val="dk1"/>
                </a:solidFill>
                <a:latin typeface="Open Sans"/>
                <a:ea typeface="Open Sans"/>
                <a:cs typeface="Open Sans"/>
                <a:sym typeface="Open Sans"/>
              </a:rPr>
              <a:t>Java 7 Solution</a:t>
            </a:r>
            <a:endParaRPr lang="en-US" sz="4000" b="0" i="0" u="none" strike="noStrike" cap="none" baseline="0" dirty="0">
              <a:solidFill>
                <a:schemeClr val="dk1"/>
              </a:solidFill>
              <a:latin typeface="Open Sans"/>
              <a:ea typeface="Open Sans"/>
              <a:cs typeface="Open Sans"/>
              <a:sym typeface="Open Sans"/>
            </a:endParaRPr>
          </a:p>
        </p:txBody>
      </p:sp>
      <p:pic>
        <p:nvPicPr>
          <p:cNvPr id="1637" name="Shape 163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 name="Shape 1645"/>
          <p:cNvSpPr txBox="1"/>
          <p:nvPr/>
        </p:nvSpPr>
        <p:spPr>
          <a:xfrm>
            <a:off x="323850" y="1752600"/>
            <a:ext cx="8591549" cy="2971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b="1" dirty="0" smtClean="0"/>
              <a:t>public static </a:t>
            </a:r>
            <a:r>
              <a:rPr lang="en-US" sz="2000" dirty="0" smtClean="0"/>
              <a:t>String java7Search(String </a:t>
            </a:r>
            <a:r>
              <a:rPr lang="en-US" sz="2000" dirty="0" err="1" smtClean="0"/>
              <a:t>dirToSearch</a:t>
            </a:r>
            <a:r>
              <a:rPr lang="en-US" sz="2000" dirty="0" smtClean="0"/>
              <a:t>) </a:t>
            </a:r>
            <a:r>
              <a:rPr lang="en-US" sz="2000" b="1" dirty="0" smtClean="0"/>
              <a:t>throws </a:t>
            </a:r>
            <a:r>
              <a:rPr lang="en-US" sz="2000" dirty="0" err="1" smtClean="0"/>
              <a:t>IOException</a:t>
            </a:r>
            <a:r>
              <a:rPr lang="en-US" sz="2000" dirty="0" smtClean="0"/>
              <a:t>, </a:t>
            </a:r>
            <a:r>
              <a:rPr lang="en-US" sz="2000" dirty="0" err="1" smtClean="0"/>
              <a:t>ConfigurationException</a:t>
            </a:r>
            <a:r>
              <a:rPr lang="en-US" sz="2000" dirty="0" smtClean="0"/>
              <a:t> {</a:t>
            </a:r>
            <a:br>
              <a:rPr lang="en-US" sz="2000" dirty="0" smtClean="0"/>
            </a:br>
            <a:r>
              <a:rPr lang="en-US" sz="2000" dirty="0" smtClean="0"/>
              <a:t>    Long highest = 0L;</a:t>
            </a:r>
            <a:br>
              <a:rPr lang="en-US" sz="2000" dirty="0" smtClean="0"/>
            </a:br>
            <a:r>
              <a:rPr lang="en-US" sz="2000" dirty="0" smtClean="0"/>
              <a:t>    File dir = </a:t>
            </a:r>
            <a:r>
              <a:rPr lang="en-US" sz="2000" b="1" dirty="0" smtClean="0"/>
              <a:t>new </a:t>
            </a:r>
            <a:r>
              <a:rPr lang="en-US" sz="2000" dirty="0" smtClean="0"/>
              <a:t>File(</a:t>
            </a:r>
            <a:r>
              <a:rPr lang="en-US" sz="2000" dirty="0" err="1" smtClean="0"/>
              <a:t>dirToSearch</a:t>
            </a:r>
            <a:r>
              <a:rPr lang="en-US" sz="2000" dirty="0" smtClean="0"/>
              <a:t>);</a:t>
            </a:r>
            <a:br>
              <a:rPr lang="en-US" sz="2000" dirty="0" smtClean="0"/>
            </a:br>
            <a:r>
              <a:rPr lang="en-US" sz="2000" dirty="0" smtClean="0"/>
              <a:t>    </a:t>
            </a:r>
            <a:r>
              <a:rPr lang="en-US" sz="2000" b="1" dirty="0" smtClean="0"/>
              <a:t>if </a:t>
            </a:r>
            <a:r>
              <a:rPr lang="en-US" sz="2000" dirty="0" smtClean="0"/>
              <a:t>(</a:t>
            </a:r>
            <a:r>
              <a:rPr lang="en-US" sz="2000" dirty="0" err="1" smtClean="0"/>
              <a:t>dir.listFiles</a:t>
            </a:r>
            <a:r>
              <a:rPr lang="en-US" sz="2000" dirty="0" smtClean="0"/>
              <a:t>()!=</a:t>
            </a:r>
            <a:r>
              <a:rPr lang="en-US" sz="2000" b="1" dirty="0" smtClean="0"/>
              <a:t>null</a:t>
            </a:r>
            <a:r>
              <a:rPr lang="en-US" sz="2000" dirty="0" smtClean="0"/>
              <a:t>) {</a:t>
            </a:r>
            <a:br>
              <a:rPr lang="en-US" sz="2000" dirty="0" smtClean="0"/>
            </a:br>
            <a:r>
              <a:rPr lang="en-US" sz="2000" dirty="0" smtClean="0"/>
              <a:t>        </a:t>
            </a:r>
            <a:r>
              <a:rPr lang="en-US" sz="2000" b="1" dirty="0" smtClean="0"/>
              <a:t>for </a:t>
            </a:r>
            <a:r>
              <a:rPr lang="en-US" sz="2000" dirty="0" smtClean="0"/>
              <a:t>(File </a:t>
            </a:r>
            <a:r>
              <a:rPr lang="en-US" sz="2000" dirty="0" err="1" smtClean="0"/>
              <a:t>file</a:t>
            </a:r>
            <a:r>
              <a:rPr lang="en-US" sz="2000" dirty="0" smtClean="0"/>
              <a:t> : </a:t>
            </a:r>
            <a:r>
              <a:rPr lang="en-US" sz="2000" dirty="0" err="1" smtClean="0"/>
              <a:t>dir.listFiles</a:t>
            </a:r>
            <a:r>
              <a:rPr lang="en-US" sz="2000" dirty="0" smtClean="0"/>
              <a:t>()) {</a:t>
            </a:r>
            <a:br>
              <a:rPr lang="en-US" sz="2000" dirty="0" smtClean="0"/>
            </a:br>
            <a:r>
              <a:rPr lang="en-US" sz="2000" dirty="0" smtClean="0"/>
              <a:t>            </a:t>
            </a:r>
            <a:r>
              <a:rPr lang="en-US" sz="2000" b="1" dirty="0" smtClean="0"/>
              <a:t>if </a:t>
            </a:r>
            <a:r>
              <a:rPr lang="en-US" sz="2000" dirty="0" smtClean="0"/>
              <a:t>(</a:t>
            </a:r>
            <a:r>
              <a:rPr lang="en-US" sz="2000" dirty="0" err="1" smtClean="0"/>
              <a:t>file.getName</a:t>
            </a:r>
            <a:r>
              <a:rPr lang="en-US" sz="2000" dirty="0" smtClean="0"/>
              <a:t>().</a:t>
            </a:r>
            <a:r>
              <a:rPr lang="en-US" sz="2000" dirty="0" err="1" smtClean="0"/>
              <a:t>startsWith</a:t>
            </a:r>
            <a:r>
              <a:rPr lang="en-US" sz="2000" dirty="0" smtClean="0"/>
              <a:t>(</a:t>
            </a:r>
            <a:r>
              <a:rPr lang="en-US" sz="2000" b="1" dirty="0" smtClean="0"/>
              <a:t>"</a:t>
            </a:r>
            <a:r>
              <a:rPr lang="en-US" sz="2000" b="1" dirty="0" err="1" smtClean="0"/>
              <a:t>about~updates</a:t>
            </a:r>
            <a:r>
              <a:rPr lang="en-US" sz="2000" b="1" dirty="0" smtClean="0"/>
              <a:t>~"</a:t>
            </a:r>
            <a:r>
              <a:rPr lang="en-US" sz="2000" dirty="0" smtClean="0"/>
              <a:t>)) {</a:t>
            </a:r>
            <a:br>
              <a:rPr lang="en-US" sz="2000" dirty="0" smtClean="0"/>
            </a:br>
            <a:r>
              <a:rPr lang="en-US" sz="2000" dirty="0" smtClean="0"/>
              <a:t>                </a:t>
            </a:r>
            <a:r>
              <a:rPr lang="en-US" sz="2000" b="1" dirty="0" smtClean="0"/>
              <a:t>long </a:t>
            </a:r>
            <a:r>
              <a:rPr lang="en-US" sz="2000" dirty="0" smtClean="0"/>
              <a:t>current = </a:t>
            </a:r>
            <a:r>
              <a:rPr lang="en-US" sz="2000" dirty="0" err="1" smtClean="0"/>
              <a:t>Long.</a:t>
            </a:r>
            <a:r>
              <a:rPr lang="en-US" sz="2000" i="1" dirty="0" err="1" smtClean="0"/>
              <a:t>parseLong</a:t>
            </a:r>
            <a:r>
              <a:rPr lang="en-US" sz="2000" dirty="0" smtClean="0"/>
              <a:t>(</a:t>
            </a:r>
            <a:r>
              <a:rPr lang="en-US" sz="2000" i="1" dirty="0" err="1" smtClean="0"/>
              <a:t>getVersion</a:t>
            </a:r>
            <a:r>
              <a:rPr lang="en-US" sz="2000" dirty="0" smtClean="0"/>
              <a:t>(file));</a:t>
            </a:r>
            <a:br>
              <a:rPr lang="en-US" sz="2000" dirty="0" smtClean="0"/>
            </a:br>
            <a:r>
              <a:rPr lang="en-US" sz="2000" dirty="0" smtClean="0"/>
              <a:t>                </a:t>
            </a:r>
            <a:r>
              <a:rPr lang="en-US" sz="2000" b="1" dirty="0" smtClean="0"/>
              <a:t>if </a:t>
            </a:r>
            <a:r>
              <a:rPr lang="en-US" sz="2000" dirty="0" smtClean="0"/>
              <a:t>(current &gt; highest) {</a:t>
            </a:r>
            <a:br>
              <a:rPr lang="en-US" sz="2000" dirty="0" smtClean="0"/>
            </a:br>
            <a:r>
              <a:rPr lang="en-US" sz="2000" dirty="0" smtClean="0"/>
              <a:t>                    highest = current;</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    }</a:t>
            </a:r>
            <a:br>
              <a:rPr lang="en-US" sz="2000" dirty="0" smtClean="0"/>
            </a:br>
            <a:r>
              <a:rPr lang="en-US" sz="2000" dirty="0" smtClean="0"/>
              <a:t>    </a:t>
            </a:r>
            <a:r>
              <a:rPr lang="en-US" sz="2000" b="1" dirty="0" smtClean="0"/>
              <a:t>return </a:t>
            </a:r>
            <a:r>
              <a:rPr lang="en-US" sz="2000" dirty="0" err="1" smtClean="0"/>
              <a:t>highest.toString</a:t>
            </a:r>
            <a:r>
              <a:rPr lang="en-US" sz="2000" dirty="0" smtClean="0"/>
              <a:t>();</a:t>
            </a:r>
            <a:br>
              <a:rPr lang="en-US" sz="2000" dirty="0" smtClean="0"/>
            </a:br>
            <a:r>
              <a:rPr lang="en-US" sz="2000" dirty="0" smtClean="0"/>
              <a:t>}</a:t>
            </a:r>
            <a:br>
              <a:rPr lang="en-US" sz="2000" dirty="0" smtClean="0"/>
            </a:br>
            <a:endParaRPr lang="en-US" sz="2000" b="0" i="0" u="none" strike="noStrike" cap="none" baseline="0" dirty="0" smtClean="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33"/>
        <p:cNvGrpSpPr/>
        <p:nvPr/>
      </p:nvGrpSpPr>
      <p:grpSpPr>
        <a:xfrm>
          <a:off x="0" y="0"/>
          <a:ext cx="0" cy="0"/>
          <a:chOff x="0" y="0"/>
          <a:chExt cx="0" cy="0"/>
        </a:xfrm>
      </p:grpSpPr>
      <p:sp>
        <p:nvSpPr>
          <p:cNvPr id="1636" name="Shape 16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smtClean="0">
                <a:solidFill>
                  <a:schemeClr val="dk1"/>
                </a:solidFill>
                <a:latin typeface="Open Sans"/>
                <a:ea typeface="Open Sans"/>
                <a:cs typeface="Open Sans"/>
                <a:sym typeface="Open Sans"/>
              </a:rPr>
              <a:t>Java 8 Solution</a:t>
            </a:r>
            <a:endParaRPr lang="en-US" sz="4000" b="0" i="0" u="none" strike="noStrike" cap="none" baseline="0" dirty="0">
              <a:solidFill>
                <a:schemeClr val="dk1"/>
              </a:solidFill>
              <a:latin typeface="Open Sans"/>
              <a:ea typeface="Open Sans"/>
              <a:cs typeface="Open Sans"/>
              <a:sym typeface="Open Sans"/>
            </a:endParaRPr>
          </a:p>
        </p:txBody>
      </p:sp>
      <p:pic>
        <p:nvPicPr>
          <p:cNvPr id="1637" name="Shape 163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 name="Shape 1645"/>
          <p:cNvSpPr txBox="1"/>
          <p:nvPr/>
        </p:nvSpPr>
        <p:spPr>
          <a:xfrm>
            <a:off x="323850" y="1752600"/>
            <a:ext cx="8591549" cy="2971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b="1" dirty="0" smtClean="0"/>
              <a:t>public static </a:t>
            </a:r>
            <a:r>
              <a:rPr lang="en-US" sz="2000" dirty="0" smtClean="0"/>
              <a:t>String java8Search(String </a:t>
            </a:r>
            <a:r>
              <a:rPr lang="en-US" sz="2000" dirty="0" err="1" smtClean="0"/>
              <a:t>dirToSearch</a:t>
            </a:r>
            <a:r>
              <a:rPr lang="en-US" sz="2000" dirty="0" smtClean="0"/>
              <a:t>) </a:t>
            </a:r>
            <a:r>
              <a:rPr lang="en-US" sz="2000" b="1" dirty="0" smtClean="0"/>
              <a:t>throws </a:t>
            </a:r>
            <a:r>
              <a:rPr lang="en-US" sz="2000" dirty="0" err="1" smtClean="0"/>
              <a:t>IOException</a:t>
            </a:r>
            <a:r>
              <a:rPr lang="en-US" sz="2000" dirty="0" smtClean="0"/>
              <a:t>, </a:t>
            </a:r>
            <a:r>
              <a:rPr lang="en-US" sz="2000" dirty="0" err="1" smtClean="0"/>
              <a:t>ConfigurationException</a:t>
            </a:r>
            <a:r>
              <a:rPr lang="en-US" sz="2000" dirty="0" smtClean="0"/>
              <a:t> {</a:t>
            </a:r>
            <a:br>
              <a:rPr lang="en-US" sz="2000" dirty="0" smtClean="0"/>
            </a:br>
            <a:r>
              <a:rPr lang="en-US" sz="2000" dirty="0" smtClean="0"/>
              <a:t>    Long </a:t>
            </a:r>
            <a:r>
              <a:rPr lang="en-US" sz="2000" dirty="0" err="1" smtClean="0"/>
              <a:t>aLong</a:t>
            </a:r>
            <a:r>
              <a:rPr lang="en-US" sz="2000" dirty="0" smtClean="0"/>
              <a:t> = </a:t>
            </a:r>
            <a:r>
              <a:rPr lang="en-US" sz="2000" dirty="0" err="1" smtClean="0"/>
              <a:t>Arrays.</a:t>
            </a:r>
            <a:r>
              <a:rPr lang="en-US" sz="2000" i="1" dirty="0" err="1" smtClean="0"/>
              <a:t>stream</a:t>
            </a:r>
            <a:r>
              <a:rPr lang="en-US" sz="2000" dirty="0" smtClean="0"/>
              <a:t>((</a:t>
            </a:r>
            <a:r>
              <a:rPr lang="en-US" sz="2000" b="1" dirty="0" smtClean="0"/>
              <a:t>new </a:t>
            </a:r>
            <a:r>
              <a:rPr lang="en-US" sz="2000" dirty="0" smtClean="0"/>
              <a:t>File(</a:t>
            </a:r>
            <a:r>
              <a:rPr lang="en-US" sz="2000" dirty="0" err="1" smtClean="0"/>
              <a:t>dirToSearch</a:t>
            </a:r>
            <a:r>
              <a:rPr lang="en-US" sz="2000" dirty="0" smtClean="0"/>
              <a:t>)).</a:t>
            </a:r>
            <a:r>
              <a:rPr lang="en-US" sz="2000" dirty="0" err="1" smtClean="0"/>
              <a:t>listFiles</a:t>
            </a:r>
            <a:r>
              <a:rPr lang="en-US" sz="2000" dirty="0" smtClean="0"/>
              <a:t>())</a:t>
            </a:r>
            <a:br>
              <a:rPr lang="en-US" sz="2000" dirty="0" smtClean="0"/>
            </a:br>
            <a:r>
              <a:rPr lang="en-US" sz="2000" dirty="0" smtClean="0"/>
              <a:t>                    .filter(file -&gt; </a:t>
            </a:r>
            <a:r>
              <a:rPr lang="en-US" sz="2000" dirty="0" err="1" smtClean="0"/>
              <a:t>file.getName</a:t>
            </a:r>
            <a:r>
              <a:rPr lang="en-US" sz="2000" dirty="0" smtClean="0"/>
              <a:t>().</a:t>
            </a:r>
            <a:r>
              <a:rPr lang="en-US" sz="2000" dirty="0" err="1" smtClean="0"/>
              <a:t>startsWith</a:t>
            </a:r>
            <a:r>
              <a:rPr lang="en-US" sz="2000" dirty="0" smtClean="0"/>
              <a:t>(</a:t>
            </a:r>
            <a:r>
              <a:rPr lang="en-US" sz="2000" b="1" dirty="0" smtClean="0"/>
              <a:t>"</a:t>
            </a:r>
            <a:r>
              <a:rPr lang="en-US" sz="2000" b="1" dirty="0" err="1" smtClean="0"/>
              <a:t>about~updates</a:t>
            </a:r>
            <a:r>
              <a:rPr lang="en-US" sz="2000" b="1" dirty="0" smtClean="0"/>
              <a:t>~"</a:t>
            </a:r>
            <a:r>
              <a:rPr lang="en-US" sz="2000" dirty="0" smtClean="0"/>
              <a:t>))</a:t>
            </a:r>
            <a:br>
              <a:rPr lang="en-US" sz="2000" dirty="0" smtClean="0"/>
            </a:br>
            <a:r>
              <a:rPr lang="en-US" sz="2000" dirty="0" smtClean="0"/>
              <a:t>                    .map(file -&gt; </a:t>
            </a:r>
            <a:r>
              <a:rPr lang="en-US" sz="2000" dirty="0" err="1" smtClean="0"/>
              <a:t>Long.</a:t>
            </a:r>
            <a:r>
              <a:rPr lang="en-US" sz="2000" i="1" dirty="0" err="1" smtClean="0"/>
              <a:t>valueOf</a:t>
            </a:r>
            <a:r>
              <a:rPr lang="en-US" sz="2000" dirty="0" smtClean="0"/>
              <a:t>(</a:t>
            </a:r>
            <a:r>
              <a:rPr lang="en-US" sz="2000" i="1" dirty="0" err="1" smtClean="0"/>
              <a:t>getVersion</a:t>
            </a:r>
            <a:r>
              <a:rPr lang="en-US" sz="2000" dirty="0" smtClean="0"/>
              <a:t>(file)))</a:t>
            </a:r>
            <a:br>
              <a:rPr lang="en-US" sz="2000" dirty="0" smtClean="0"/>
            </a:br>
            <a:r>
              <a:rPr lang="en-US" sz="2000" dirty="0" smtClean="0"/>
              <a:t>                    .max((o1, o2) -&gt; o1 &gt; o2 ? 01 : 02)</a:t>
            </a:r>
            <a:br>
              <a:rPr lang="en-US" sz="2000" dirty="0" smtClean="0"/>
            </a:br>
            <a:r>
              <a:rPr lang="en-US" sz="2000" dirty="0" smtClean="0"/>
              <a:t>                    .</a:t>
            </a:r>
            <a:r>
              <a:rPr lang="en-US" sz="2000" dirty="0" err="1" smtClean="0"/>
              <a:t>orElseGet</a:t>
            </a:r>
            <a:r>
              <a:rPr lang="en-US" sz="2000" dirty="0" smtClean="0"/>
              <a:t>(() -&gt; 0L);</a:t>
            </a:r>
            <a:br>
              <a:rPr lang="en-US" sz="2000" dirty="0" smtClean="0"/>
            </a:br>
            <a:r>
              <a:rPr lang="en-US" sz="2000" dirty="0" smtClean="0"/>
              <a:t>    </a:t>
            </a:r>
            <a:r>
              <a:rPr lang="en-US" sz="2000" b="1" dirty="0" smtClean="0"/>
              <a:t>return </a:t>
            </a:r>
            <a:r>
              <a:rPr lang="en-US" sz="2000" dirty="0" err="1" smtClean="0"/>
              <a:t>aLong.toString</a:t>
            </a:r>
            <a:r>
              <a:rPr lang="en-US" sz="2000" dirty="0" smtClean="0"/>
              <a:t>();</a:t>
            </a:r>
            <a:br>
              <a:rPr lang="en-US" sz="2000" dirty="0" smtClean="0"/>
            </a:br>
            <a:r>
              <a:rPr lang="en-US" sz="2000" dirty="0" smtClean="0"/>
              <a:t>}</a:t>
            </a:r>
            <a:br>
              <a:rPr lang="en-US" sz="2000" dirty="0" smtClean="0"/>
            </a:br>
            <a:r>
              <a:rPr lang="en-US" sz="2000" dirty="0" smtClean="0"/>
              <a:t> </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73"/>
        <p:cNvGrpSpPr/>
        <p:nvPr/>
      </p:nvGrpSpPr>
      <p:grpSpPr>
        <a:xfrm>
          <a:off x="0" y="0"/>
          <a:ext cx="0" cy="0"/>
          <a:chOff x="0" y="0"/>
          <a:chExt cx="0" cy="0"/>
        </a:xfrm>
      </p:grpSpPr>
      <p:sp>
        <p:nvSpPr>
          <p:cNvPr id="1874" name="Shape 187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875" name="Shape 187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76" name="Shape 1876"/>
          <p:cNvSpPr txBox="1"/>
          <p:nvPr/>
        </p:nvSpPr>
        <p:spPr>
          <a:xfrm>
            <a:off x="323850" y="1701800"/>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pic>
        <p:nvPicPr>
          <p:cNvPr id="1877" name="Shape 1877"/>
          <p:cNvPicPr preferRelativeResize="0"/>
          <p:nvPr/>
        </p:nvPicPr>
        <p:blipFill rotWithShape="1">
          <a:blip r:embed="rId4">
            <a:alphaModFix/>
          </a:blip>
          <a:srcRect/>
          <a:stretch/>
        </p:blipFill>
        <p:spPr>
          <a:xfrm>
            <a:off x="2555875" y="2205036"/>
            <a:ext cx="3695699" cy="3771900"/>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6"/>
        <p:cNvGrpSpPr/>
        <p:nvPr/>
      </p:nvGrpSpPr>
      <p:grpSpPr>
        <a:xfrm>
          <a:off x="0" y="0"/>
          <a:ext cx="0" cy="0"/>
          <a:chOff x="0" y="0"/>
          <a:chExt cx="0" cy="0"/>
        </a:xfrm>
      </p:grpSpPr>
      <p:sp>
        <p:nvSpPr>
          <p:cNvPr id="207" name="Shape 207"/>
          <p:cNvSpPr txBox="1"/>
          <p:nvPr/>
        </p:nvSpPr>
        <p:spPr>
          <a:xfrm>
            <a:off x="179386" y="2420936"/>
            <a:ext cx="8785225" cy="42481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208" name="Shape 2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09" name="Shape 20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10" name="Shape 210"/>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has a new feature:	Interfaces with default methods.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a:t>
            </a:r>
            <a:r>
              <a:rPr lang="en-US" sz="1200" b="1"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Font typeface="Consolas"/>
              <a:buNone/>
            </a:pPr>
            <a:endParaRPr sz="1200" b="1">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main(String[] </a:t>
            </a:r>
            <a:r>
              <a:rPr lang="en-US" sz="1200" b="0" i="0" u="none" strike="noStrike" cap="none" baseline="0">
                <a:solidFill>
                  <a:srgbClr val="6A3E3E"/>
                </a:solidFill>
                <a:latin typeface="Consolas"/>
                <a:ea typeface="Consolas"/>
                <a:cs typeface="Consolas"/>
                <a:sym typeface="Consolas"/>
              </a:rPr>
              <a:t>args</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Student </a:t>
            </a:r>
            <a:r>
              <a:rPr lang="en-US" sz="1200" b="0" i="0" u="none" strike="noStrike" cap="none" baseline="0">
                <a:solidFill>
                  <a:srgbClr val="6A3E3E"/>
                </a:solidFill>
                <a:latin typeface="Consolas"/>
                <a:ea typeface="Consolas"/>
                <a:cs typeface="Consolas"/>
                <a:sym typeface="Consolas"/>
              </a:rPr>
              <a:t>student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p>
          <a:p>
            <a:pPr marL="342900" marR="0" lvl="0" indent="-342900" algn="l" rtl="0">
              <a:lnSpc>
                <a:spcPct val="100000"/>
              </a:lnSpc>
              <a:spcBef>
                <a:spcPts val="24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student</a:t>
            </a:r>
            <a:r>
              <a:rPr lang="en-US" sz="1200" b="0" i="0" u="none" strike="noStrike" cap="none" baseline="0">
                <a:solidFill>
                  <a:srgbClr val="000000"/>
                </a:solidFill>
                <a:latin typeface="Consolas"/>
                <a:ea typeface="Consolas"/>
                <a:cs typeface="Consolas"/>
                <a:sym typeface="Consolas"/>
              </a:rPr>
              <a:t>.doSomething();</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Consolas"/>
              <a:ea typeface="Consolas"/>
              <a:cs typeface="Consolas"/>
              <a:sym typeface="Consolas"/>
            </a:endParaRPr>
          </a:p>
        </p:txBody>
      </p:sp>
      <p:cxnSp>
        <p:nvCxnSpPr>
          <p:cNvPr id="211" name="Shape 211"/>
          <p:cNvCxnSpPr/>
          <p:nvPr/>
        </p:nvCxnSpPr>
        <p:spPr>
          <a:xfrm>
            <a:off x="179386" y="4076700"/>
            <a:ext cx="8785225" cy="0"/>
          </a:xfrm>
          <a:prstGeom prst="straightConnector1">
            <a:avLst/>
          </a:prstGeom>
          <a:noFill/>
          <a:ln w="9525" cap="flat" cmpd="sng">
            <a:solidFill>
              <a:srgbClr val="552438"/>
            </a:solidFill>
            <a:prstDash val="solid"/>
            <a:miter/>
            <a:headEnd type="none" w="med" len="med"/>
            <a:tailEnd type="none" w="med" len="med"/>
          </a:ln>
        </p:spPr>
      </p:cxnSp>
      <p:cxnSp>
        <p:nvCxnSpPr>
          <p:cNvPr id="212" name="Shape 212"/>
          <p:cNvCxnSpPr/>
          <p:nvPr/>
        </p:nvCxnSpPr>
        <p:spPr>
          <a:xfrm>
            <a:off x="179386" y="5229225"/>
            <a:ext cx="8785225" cy="0"/>
          </a:xfrm>
          <a:prstGeom prst="straightConnector1">
            <a:avLst/>
          </a:prstGeom>
          <a:noFill/>
          <a:ln w="9525" cap="flat" cmpd="sng">
            <a:solidFill>
              <a:srgbClr val="552438"/>
            </a:solidFill>
            <a:prstDash val="solid"/>
            <a:miter/>
            <a:headEnd type="none" w="med" len="med"/>
            <a:tailEnd type="none" w="med" len="med"/>
          </a:ln>
        </p:spPr>
      </p:cxnSp>
      <p:sp>
        <p:nvSpPr>
          <p:cNvPr id="213" name="Shape 213"/>
          <p:cNvSpPr txBox="1"/>
          <p:nvPr/>
        </p:nvSpPr>
        <p:spPr>
          <a:xfrm>
            <a:off x="4719637" y="4545012"/>
            <a:ext cx="3894136"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a:solidFill>
                  <a:schemeClr val="dk1"/>
                </a:solidFill>
                <a:latin typeface="Calibri"/>
                <a:ea typeface="Calibri"/>
                <a:cs typeface="Calibri"/>
                <a:sym typeface="Calibri"/>
              </a:rPr>
              <a:t>()</a:t>
            </a:r>
            <a:r>
              <a:rPr lang="en-US" sz="1800" b="0" i="0" u="none" strike="noStrike" cap="none" baseline="0">
                <a:solidFill>
                  <a:schemeClr val="dk1"/>
                </a:solidFill>
                <a:latin typeface="Calibri"/>
                <a:ea typeface="Calibri"/>
                <a:cs typeface="Calibri"/>
                <a:sym typeface="Calibri"/>
              </a:rPr>
              <a:t>No implementation of A.doSomething</a:t>
            </a:r>
          </a:p>
        </p:txBody>
      </p:sp>
      <p:cxnSp>
        <p:nvCxnSpPr>
          <p:cNvPr id="214" name="Shape 214"/>
          <p:cNvCxnSpPr/>
          <p:nvPr/>
        </p:nvCxnSpPr>
        <p:spPr>
          <a:xfrm rot="10800000">
            <a:off x="2484437" y="4729162"/>
            <a:ext cx="2235199" cy="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81"/>
        <p:cNvGrpSpPr/>
        <p:nvPr/>
      </p:nvGrpSpPr>
      <p:grpSpPr>
        <a:xfrm>
          <a:off x="0" y="0"/>
          <a:ext cx="0" cy="0"/>
          <a:chOff x="0" y="0"/>
          <a:chExt cx="0" cy="0"/>
        </a:xfrm>
      </p:grpSpPr>
      <p:sp>
        <p:nvSpPr>
          <p:cNvPr id="1882" name="Shape 188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883" name="Shape 188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84" name="Shape 1884"/>
          <p:cNvSpPr txBox="1"/>
          <p:nvPr/>
        </p:nvSpPr>
        <p:spPr>
          <a:xfrm>
            <a:off x="323850" y="17018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Current Java Date/Time API is too complex.</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Date/Time classes are not consistently defined:</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800100" marR="0" lvl="1" indent="-342900" algn="l" rtl="0">
              <a:lnSpc>
                <a:spcPct val="100000"/>
              </a:lnSpc>
              <a:spcBef>
                <a:spcPts val="3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Java.sql.Date and java.util.Date.</a:t>
            </a:r>
          </a:p>
          <a:p>
            <a:pPr marL="800100" marR="0" lvl="1" indent="-342900" algn="l" rtl="0">
              <a:lnSpc>
                <a:spcPct val="100000"/>
              </a:lnSpc>
              <a:spcBef>
                <a:spcPts val="15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Java.util.date include the time and the java.sql.Date is date only.</a:t>
            </a:r>
          </a:p>
          <a:p>
            <a:pPr marL="800100" marR="0" lvl="1" indent="-342900" algn="l" rtl="0">
              <a:lnSpc>
                <a:spcPct val="100000"/>
              </a:lnSpc>
              <a:spcBef>
                <a:spcPts val="15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Some says that the java.sql classes are redundant and this duplication is a very bad design.</a:t>
            </a:r>
          </a:p>
          <a:p>
            <a:pPr marL="800100" marR="0" lvl="1" indent="-342900" algn="l" rtl="0">
              <a:lnSpc>
                <a:spcPct val="100000"/>
              </a:lnSpc>
              <a:spcBef>
                <a:spcPts val="15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There is a lot of mess with the Date/Time formatters and parsers too:</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SimpleDateFormat, DateFormat, java.text.*.</a:t>
            </a:r>
          </a:p>
          <a:p>
            <a:pPr marL="800100" marR="0" lvl="1" indent="-342900" algn="l" rtl="0">
              <a:lnSpc>
                <a:spcPct val="100000"/>
              </a:lnSpc>
              <a:spcBef>
                <a:spcPts val="15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Calendar and Date classes are mutable (not thread safe – a big issue in java 8).</a:t>
            </a:r>
          </a:p>
          <a:p>
            <a:pPr marL="800100" marR="0" lvl="1" indent="-342900" algn="l" rtl="0">
              <a:lnSpc>
                <a:spcPct val="100000"/>
              </a:lnSpc>
              <a:spcBef>
                <a:spcPts val="1520"/>
              </a:spcBef>
              <a:spcAft>
                <a:spcPts val="0"/>
              </a:spcAft>
              <a:buClr>
                <a:srgbClr val="000000"/>
              </a:buClr>
              <a:buSzPct val="100000"/>
              <a:buFont typeface="Arial"/>
              <a:buChar char="–"/>
            </a:pPr>
            <a:r>
              <a:rPr lang="en-US" sz="1600" b="0" i="0" u="none" strike="noStrike" cap="none" baseline="0">
                <a:solidFill>
                  <a:srgbClr val="000000"/>
                </a:solidFill>
                <a:latin typeface="Open Sans"/>
                <a:ea typeface="Open Sans"/>
                <a:cs typeface="Open Sans"/>
                <a:sym typeface="Open Sans"/>
              </a:rPr>
              <a:t>There is a very poor internationalization support.</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16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15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p>
          <a:p>
            <a:pPr marL="342900" marR="0" lvl="0" indent="-34290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88"/>
        <p:cNvGrpSpPr/>
        <p:nvPr/>
      </p:nvGrpSpPr>
      <p:grpSpPr>
        <a:xfrm>
          <a:off x="0" y="0"/>
          <a:ext cx="0" cy="0"/>
          <a:chOff x="0" y="0"/>
          <a:chExt cx="0" cy="0"/>
        </a:xfrm>
      </p:grpSpPr>
      <p:sp>
        <p:nvSpPr>
          <p:cNvPr id="1889" name="Shape 188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890" name="Shape 189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91" name="Shape 1891"/>
          <p:cNvSpPr txBox="1"/>
          <p:nvPr/>
        </p:nvSpPr>
        <p:spPr>
          <a:xfrm>
            <a:off x="323850" y="1558925"/>
            <a:ext cx="9001125"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The new Date/Time API principles:</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a:solidFill>
                  <a:srgbClr val="000000"/>
                </a:solidFill>
                <a:latin typeface="Open Sans"/>
                <a:ea typeface="Open Sans"/>
                <a:cs typeface="Open Sans"/>
                <a:sym typeface="Open Sans"/>
              </a:rPr>
              <a:t>Immutability:</a:t>
            </a:r>
            <a:r>
              <a:rPr lang="en-US" sz="2000" b="0" i="0" u="none" strike="noStrike" cap="none" baseline="0" dirty="0">
                <a:solidFill>
                  <a:srgbClr val="000000"/>
                </a:solidFill>
                <a:latin typeface="Open Sans"/>
                <a:ea typeface="Open Sans"/>
                <a:cs typeface="Open Sans"/>
                <a:sym typeface="Open Sans"/>
              </a:rPr>
              <a:t>		Parallelism is a big deal.</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a:solidFill>
                  <a:srgbClr val="000000"/>
                </a:solidFill>
                <a:latin typeface="Open Sans"/>
                <a:ea typeface="Open Sans"/>
                <a:cs typeface="Open Sans"/>
                <a:sym typeface="Open Sans"/>
              </a:rPr>
              <a:t>Separation</a:t>
            </a:r>
            <a:r>
              <a:rPr lang="en-US" sz="2000" b="0" i="0" u="none" strike="noStrike" cap="none" baseline="0" dirty="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of</a:t>
            </a:r>
            <a:r>
              <a:rPr lang="en-US" sz="2000" b="0" i="0" u="none" strike="noStrike" cap="none" baseline="0" dirty="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concerns</a:t>
            </a:r>
            <a:r>
              <a:rPr lang="en-US" sz="2000" b="0" i="0" u="none" strike="noStrike" cap="none" baseline="0" dirty="0">
                <a:solidFill>
                  <a:srgbClr val="000000"/>
                </a:solidFill>
                <a:latin typeface="Open Sans"/>
                <a:ea typeface="Open Sans"/>
                <a:cs typeface="Open Sans"/>
                <a:sym typeface="Open Sans"/>
              </a:rPr>
              <a:t>:	A clear separation of human readable 					date/time and machine date/time.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a:solidFill>
                  <a:srgbClr val="000000"/>
                </a:solidFill>
                <a:latin typeface="Open Sans"/>
                <a:ea typeface="Open Sans"/>
                <a:cs typeface="Open Sans"/>
                <a:sym typeface="Open Sans"/>
              </a:rPr>
              <a:t>Clarity</a:t>
            </a:r>
            <a:r>
              <a:rPr lang="en-US" sz="2000" b="0" i="0" u="none" strike="noStrike" cap="none" baseline="0" dirty="0">
                <a:solidFill>
                  <a:srgbClr val="000000"/>
                </a:solidFill>
                <a:latin typeface="Open Sans"/>
                <a:ea typeface="Open Sans"/>
                <a:cs typeface="Open Sans"/>
                <a:sym typeface="Open Sans"/>
              </a:rPr>
              <a:t>:	The methods are clearly defined. Using them will 	</a:t>
            </a:r>
            <a:r>
              <a:rPr lang="en-US" sz="2000" b="0" i="0" u="none" strike="noStrike" cap="none" baseline="0" dirty="0" smtClean="0">
                <a:solidFill>
                  <a:srgbClr val="000000"/>
                </a:solidFill>
                <a:latin typeface="Open Sans"/>
                <a:ea typeface="Open Sans"/>
                <a:cs typeface="Open Sans"/>
                <a:sym typeface="Open Sans"/>
              </a:rPr>
              <a:t>  </a:t>
            </a:r>
            <a:r>
              <a:rPr lang="en-US" sz="2000" b="0" i="0" u="none" strike="noStrike" cap="none" baseline="0" dirty="0">
                <a:solidFill>
                  <a:srgbClr val="000000"/>
                </a:solidFill>
                <a:latin typeface="Open Sans"/>
                <a:ea typeface="Open Sans"/>
                <a:cs typeface="Open Sans"/>
                <a:sym typeface="Open Sans"/>
              </a:rPr>
              <a:t>		be exactly the same for all Time classes.</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a:solidFill>
                  <a:srgbClr val="000000"/>
                </a:solidFill>
                <a:latin typeface="Open Sans"/>
                <a:ea typeface="Open Sans"/>
                <a:cs typeface="Open Sans"/>
                <a:sym typeface="Open Sans"/>
              </a:rPr>
              <a:t>Utility</a:t>
            </a:r>
            <a:r>
              <a:rPr lang="en-US" sz="2000" b="0" i="0" u="none" strike="noStrike" cap="none" baseline="0" dirty="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operations</a:t>
            </a:r>
            <a:r>
              <a:rPr lang="en-US" sz="2000" b="0" i="0" u="none" strike="noStrike" cap="none" baseline="0" dirty="0">
                <a:solidFill>
                  <a:srgbClr val="000000"/>
                </a:solidFill>
                <a:latin typeface="Open Sans"/>
                <a:ea typeface="Open Sans"/>
                <a:cs typeface="Open Sans"/>
                <a:sym typeface="Open Sans"/>
              </a:rPr>
              <a:t>:	All method come with built-in methods for 				common operations such as plus, minus,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format, parse..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a:solidFill>
                  <a:srgbClr val="000000"/>
                </a:solidFill>
                <a:latin typeface="Open Sans"/>
                <a:ea typeface="Open Sans"/>
                <a:cs typeface="Open Sans"/>
                <a:sym typeface="Open Sans"/>
              </a:rPr>
              <a:t>Extendable</a:t>
            </a:r>
            <a:r>
              <a:rPr lang="en-US" sz="2000" b="0" i="0" u="none" strike="noStrike" cap="none" baseline="0" dirty="0">
                <a:solidFill>
                  <a:srgbClr val="000000"/>
                </a:solidFill>
                <a:latin typeface="Open Sans"/>
                <a:ea typeface="Open Sans"/>
                <a:cs typeface="Open Sans"/>
                <a:sym typeface="Open Sans"/>
              </a:rPr>
              <a:t>:	ISO calendar but can easily use other calendars.</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chemeClr val="dk1"/>
              </a:buClr>
              <a:buFont typeface="Calibri"/>
              <a:buNone/>
            </a:pPr>
            <a:endParaRPr sz="16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dirty="0">
                <a:solidFill>
                  <a:srgbClr val="6A3E3E"/>
                </a:solidFill>
                <a:latin typeface="Consolas"/>
                <a:ea typeface="Consolas"/>
                <a:cs typeface="Consolas"/>
                <a:sym typeface="Consolas"/>
              </a:rPr>
              <a:t/>
            </a:r>
            <a:br>
              <a:rPr lang="en-US" sz="1600" b="0" i="0" u="none" strike="noStrike" cap="none" baseline="0" dirty="0">
                <a:solidFill>
                  <a:srgbClr val="6A3E3E"/>
                </a:solidFill>
                <a:latin typeface="Consolas"/>
                <a:ea typeface="Consolas"/>
                <a:cs typeface="Consolas"/>
                <a:sym typeface="Consolas"/>
              </a:rPr>
            </a:br>
            <a:r>
              <a:rPr lang="en-US" sz="1600" b="0" i="0" u="none" strike="noStrike" cap="none" baseline="0" dirty="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endParaRPr lang="en-US" sz="16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95"/>
        <p:cNvGrpSpPr/>
        <p:nvPr/>
      </p:nvGrpSpPr>
      <p:grpSpPr>
        <a:xfrm>
          <a:off x="0" y="0"/>
          <a:ext cx="0" cy="0"/>
          <a:chOff x="0" y="0"/>
          <a:chExt cx="0" cy="0"/>
        </a:xfrm>
      </p:grpSpPr>
      <p:sp>
        <p:nvSpPr>
          <p:cNvPr id="1896" name="Shape 189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897" name="Shape 189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98" name="Shape 1898"/>
          <p:cNvSpPr txBox="1"/>
          <p:nvPr/>
        </p:nvSpPr>
        <p:spPr>
          <a:xfrm>
            <a:off x="323850" y="1774825"/>
            <a:ext cx="8424862"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Java.time.LocalDate</a:t>
            </a:r>
            <a:br>
              <a:rPr lang="en-US" sz="2000" b="1"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Represent a date with default format of yyyy-MM-dd.</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Has a nice methods to get and manipulate dates using a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different time zone.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Immutable.</a:t>
            </a:r>
            <a:br>
              <a:rPr lang="en-US" sz="2000" b="0" i="0" u="none" strike="noStrike" cap="none" baseline="0">
                <a:solidFill>
                  <a:srgbClr val="000000"/>
                </a:solidFill>
                <a:latin typeface="Open Sans"/>
                <a:ea typeface="Open Sans"/>
                <a:cs typeface="Open Sans"/>
                <a:sym typeface="Open Sans"/>
              </a:rPr>
            </a:br>
            <a:r>
              <a:rPr lang="en-US" sz="1200" b="0" i="0" u="none" strike="noStrike" cap="none" baseline="0">
                <a:solidFill>
                  <a:srgbClr val="000000"/>
                </a:solidFill>
                <a:latin typeface="Consolas"/>
                <a:ea typeface="Consolas"/>
                <a:cs typeface="Consolas"/>
                <a:sym typeface="Consolas"/>
              </a:rPr>
              <a:t>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
            </a:r>
            <a:br>
              <a:rPr lang="en-US" sz="1200" b="0" i="1" u="none" strike="noStrike" cap="none" baseline="0">
                <a:solidFill>
                  <a:srgbClr val="000000"/>
                </a:solidFill>
                <a:latin typeface="Consolas"/>
                <a:ea typeface="Consolas"/>
                <a:cs typeface="Consolas"/>
                <a:sym typeface="Consolas"/>
              </a:rPr>
            </a:br>
            <a:endParaRPr lang="en-US" sz="1200" b="0" i="1" u="none" strike="noStrike" cap="none" baseline="0">
              <a:solidFill>
                <a:srgbClr val="000000"/>
              </a:solidFill>
              <a:latin typeface="Consolas"/>
              <a:ea typeface="Consolas"/>
              <a:cs typeface="Consolas"/>
              <a:sym typeface="Consola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127000" algn="l" rtl="0">
              <a:lnSpc>
                <a:spcPct val="100000"/>
              </a:lnSpc>
              <a:spcBef>
                <a:spcPts val="16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02"/>
        <p:cNvGrpSpPr/>
        <p:nvPr/>
      </p:nvGrpSpPr>
      <p:grpSpPr>
        <a:xfrm>
          <a:off x="0" y="0"/>
          <a:ext cx="0" cy="0"/>
          <a:chOff x="0" y="0"/>
          <a:chExt cx="0" cy="0"/>
        </a:xfrm>
      </p:grpSpPr>
      <p:sp>
        <p:nvSpPr>
          <p:cNvPr id="1903" name="Shape 1903"/>
          <p:cNvSpPr txBox="1"/>
          <p:nvPr/>
        </p:nvSpPr>
        <p:spPr>
          <a:xfrm>
            <a:off x="179386" y="4144962"/>
            <a:ext cx="8785200" cy="64770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04" name="Shape 1904"/>
          <p:cNvSpPr txBox="1"/>
          <p:nvPr/>
        </p:nvSpPr>
        <p:spPr>
          <a:xfrm>
            <a:off x="179386" y="6115050"/>
            <a:ext cx="8785200" cy="288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05" name="Shape 1905"/>
          <p:cNvSpPr txBox="1"/>
          <p:nvPr/>
        </p:nvSpPr>
        <p:spPr>
          <a:xfrm>
            <a:off x="179386" y="2749168"/>
            <a:ext cx="8785200" cy="2873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06" name="Shape 190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Date/Time</a:t>
            </a:r>
          </a:p>
        </p:txBody>
      </p:sp>
      <p:pic>
        <p:nvPicPr>
          <p:cNvPr id="1907" name="Shape 190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08" name="Shape 1908"/>
          <p:cNvSpPr txBox="1"/>
          <p:nvPr/>
        </p:nvSpPr>
        <p:spPr>
          <a:xfrm>
            <a:off x="323850" y="1628775"/>
            <a:ext cx="9001125"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err="1">
                <a:solidFill>
                  <a:srgbClr val="000000"/>
                </a:solidFill>
                <a:latin typeface="Open Sans"/>
                <a:ea typeface="Open Sans"/>
                <a:cs typeface="Open Sans"/>
                <a:sym typeface="Open Sans"/>
              </a:rPr>
              <a:t>Java.time.LocalDate</a:t>
            </a:r>
            <a:r>
              <a:rPr lang="en-US" sz="2000" b="1" i="0" u="none" strike="noStrike" cap="none" baseline="0" dirty="0">
                <a:solidFill>
                  <a:srgbClr val="000000"/>
                </a:solidFill>
                <a:latin typeface="Open Sans"/>
                <a:ea typeface="Open Sans"/>
                <a:cs typeface="Open Sans"/>
                <a:sym typeface="Open Sans"/>
              </a:rPr>
              <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Get current date:</a:t>
            </a:r>
            <a:br>
              <a:rPr lang="en-US" sz="2000" b="0" i="0" u="none" strike="noStrike" cap="none" baseline="0" dirty="0">
                <a:solidFill>
                  <a:srgbClr val="000000"/>
                </a:solidFill>
                <a:latin typeface="Open Sans"/>
                <a:ea typeface="Open Sans"/>
                <a:cs typeface="Open Sans"/>
                <a:sym typeface="Open Sans"/>
              </a:rPr>
            </a:br>
            <a:r>
              <a:rPr lang="en-US" sz="1200" b="0" i="0" u="none" strike="noStrike" cap="none" baseline="0" dirty="0">
                <a:solidFill>
                  <a:srgbClr val="000000"/>
                </a:solidFill>
                <a:latin typeface="Consolas"/>
                <a:ea typeface="Consolas"/>
                <a:cs typeface="Consolas"/>
                <a:sym typeface="Consolas"/>
              </a:rPr>
              <a:t>	</a:t>
            </a:r>
            <a:br>
              <a:rPr lang="en-US" sz="1200" b="0" i="0" u="none" strike="noStrike" cap="none" baseline="0" dirty="0">
                <a:solidFill>
                  <a:srgbClr val="000000"/>
                </a:solidFill>
                <a:latin typeface="Consolas"/>
                <a:ea typeface="Consolas"/>
                <a:cs typeface="Consolas"/>
                <a:sym typeface="Consolas"/>
              </a:rPr>
            </a:b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today</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now</a:t>
            </a:r>
            <a:r>
              <a:rPr lang="en-US" sz="1200" b="0" i="1" u="none" strike="noStrike" cap="none" baseline="0" dirty="0">
                <a:solidFill>
                  <a:srgbClr val="000000"/>
                </a:solidFill>
                <a:latin typeface="Consolas"/>
                <a:ea typeface="Consolas"/>
                <a:cs typeface="Consolas"/>
                <a:sym typeface="Consolas"/>
              </a:rPr>
              <a:t>();</a:t>
            </a:r>
            <a:br>
              <a:rPr lang="en-US" sz="1200" b="0" i="1" u="none" strike="noStrike" cap="none" baseline="0" dirty="0">
                <a:solidFill>
                  <a:srgbClr val="000000"/>
                </a:solidFill>
                <a:latin typeface="Consolas"/>
                <a:ea typeface="Consolas"/>
                <a:cs typeface="Consolas"/>
                <a:sym typeface="Consolas"/>
              </a:rPr>
            </a:br>
            <a:r>
              <a:rPr lang="en-US" sz="1200" b="0" i="1" u="none" strike="noStrike" cap="none" baseline="0" dirty="0">
                <a:solidFill>
                  <a:srgbClr val="000000"/>
                </a:solidFill>
                <a:latin typeface="Consolas"/>
                <a:ea typeface="Consolas"/>
                <a:cs typeface="Consolas"/>
                <a:sym typeface="Consolas"/>
              </a:rPr>
              <a:t/>
            </a:r>
            <a:br>
              <a:rPr lang="en-US" sz="1200" b="0" i="1" u="none" strike="noStrike" cap="none" baseline="0" dirty="0">
                <a:solidFill>
                  <a:srgbClr val="000000"/>
                </a:solidFill>
                <a:latin typeface="Consolas"/>
                <a:ea typeface="Consolas"/>
                <a:cs typeface="Consolas"/>
                <a:sym typeface="Consolas"/>
              </a:rPr>
            </a:br>
            <a:endParaRPr lang="en-US" sz="1200" b="0" i="1" u="none" strike="noStrike" cap="none" baseline="0" dirty="0">
              <a:solidFill>
                <a:srgbClr val="000000"/>
              </a:solidFill>
              <a:latin typeface="Consolas"/>
              <a:ea typeface="Consolas"/>
              <a:cs typeface="Consolas"/>
              <a:sym typeface="Consola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Get a date:</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br>
              <a:rPr lang="en-US" sz="1200" b="0" i="0" u="none" strike="noStrike" cap="none" baseline="0" dirty="0">
                <a:solidFill>
                  <a:srgbClr val="000000"/>
                </a:solidFill>
                <a:latin typeface="Consolas"/>
                <a:ea typeface="Consolas"/>
                <a:cs typeface="Consolas"/>
                <a:sym typeface="Consolas"/>
              </a:rPr>
            </a:b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aDate</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of</a:t>
            </a:r>
            <a:r>
              <a:rPr lang="en-US" sz="1200" b="0" i="1" u="none" strike="noStrike" cap="none" baseline="0" dirty="0">
                <a:solidFill>
                  <a:srgbClr val="000000"/>
                </a:solidFill>
                <a:latin typeface="Consolas"/>
                <a:ea typeface="Consolas"/>
                <a:cs typeface="Consolas"/>
                <a:sym typeface="Consolas"/>
              </a:rPr>
              <a:t>(2014, </a:t>
            </a:r>
            <a:r>
              <a:rPr lang="en-US" sz="1200" b="0" i="1" u="none" strike="noStrike" cap="none" baseline="0" dirty="0" err="1">
                <a:solidFill>
                  <a:srgbClr val="000000"/>
                </a:solidFill>
                <a:latin typeface="Consolas"/>
                <a:ea typeface="Consolas"/>
                <a:cs typeface="Consolas"/>
                <a:sym typeface="Consolas"/>
              </a:rPr>
              <a:t>Month.</a:t>
            </a:r>
            <a:r>
              <a:rPr lang="en-US" sz="1200" b="1" i="1" u="none" strike="noStrike" cap="none" baseline="0" dirty="0" err="1">
                <a:solidFill>
                  <a:srgbClr val="0000C0"/>
                </a:solidFill>
                <a:latin typeface="Consolas"/>
                <a:ea typeface="Consolas"/>
                <a:cs typeface="Consolas"/>
                <a:sym typeface="Consolas"/>
              </a:rPr>
              <a:t>MARCH</a:t>
            </a:r>
            <a:r>
              <a:rPr lang="en-US" sz="1200" b="1" i="1" u="none" strike="noStrike" cap="none" baseline="0" dirty="0">
                <a:solidFill>
                  <a:srgbClr val="000000"/>
                </a:solidFill>
                <a:latin typeface="Consolas"/>
                <a:ea typeface="Consolas"/>
                <a:cs typeface="Consolas"/>
                <a:sym typeface="Consolas"/>
              </a:rPr>
              <a:t>, 20);</a:t>
            </a:r>
          </a:p>
          <a:p>
            <a:pPr marL="0" marR="0" lvl="0" indent="0" algn="l" rtl="0">
              <a:lnSpc>
                <a:spcPct val="100000"/>
              </a:lnSpc>
              <a:spcBef>
                <a:spcPts val="40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of</a:t>
            </a:r>
            <a:r>
              <a:rPr lang="en-US" sz="1200" b="0" i="1" u="none" strike="noStrike" cap="none" baseline="0" dirty="0">
                <a:solidFill>
                  <a:srgbClr val="000000"/>
                </a:solidFill>
                <a:latin typeface="Consolas"/>
                <a:ea typeface="Consolas"/>
                <a:cs typeface="Consolas"/>
                <a:sym typeface="Consolas"/>
              </a:rPr>
              <a:t>(2014, 3, 20);</a:t>
            </a:r>
            <a:br>
              <a:rPr lang="en-US" sz="1200" b="0" i="1"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Get date from the base date (1970):</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1200" b="0" i="0" u="none" strike="noStrike" cap="none" baseline="0" dirty="0" err="1" smtClean="0">
                <a:solidFill>
                  <a:srgbClr val="000000"/>
                </a:solidFill>
                <a:latin typeface="Consolas"/>
                <a:ea typeface="Consolas"/>
                <a:cs typeface="Consolas"/>
                <a:sym typeface="Consolas"/>
              </a:rPr>
              <a:t>LocalDate</a:t>
            </a: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dateFrom1970</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ofEpochDay</a:t>
            </a:r>
            <a:r>
              <a:rPr lang="en-US" sz="1200" b="0" i="1" u="none" strike="noStrike" cap="none" baseline="0" dirty="0">
                <a:solidFill>
                  <a:srgbClr val="000000"/>
                </a:solidFill>
                <a:latin typeface="Consolas"/>
                <a:ea typeface="Consolas"/>
                <a:cs typeface="Consolas"/>
                <a:sym typeface="Consolas"/>
              </a:rPr>
              <a:t>(215);</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chemeClr val="dk1"/>
              </a:buClr>
              <a:buFont typeface="Calibri"/>
              <a:buNone/>
            </a:pPr>
            <a:endParaRPr sz="16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dirty="0">
                <a:solidFill>
                  <a:srgbClr val="6A3E3E"/>
                </a:solidFill>
                <a:latin typeface="Consolas"/>
                <a:ea typeface="Consolas"/>
                <a:cs typeface="Consolas"/>
                <a:sym typeface="Consolas"/>
              </a:rPr>
              <a:t/>
            </a:r>
            <a:br>
              <a:rPr lang="en-US" sz="1600" b="0" i="0" u="none" strike="noStrike" cap="none" baseline="0" dirty="0">
                <a:solidFill>
                  <a:srgbClr val="6A3E3E"/>
                </a:solidFill>
                <a:latin typeface="Consolas"/>
                <a:ea typeface="Consolas"/>
                <a:cs typeface="Consolas"/>
                <a:sym typeface="Consolas"/>
              </a:rPr>
            </a:br>
            <a:r>
              <a:rPr lang="en-US" sz="1600" b="0" i="0" u="none" strike="noStrike" cap="none" baseline="0" dirty="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endParaRPr lang="en-US" sz="16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12"/>
        <p:cNvGrpSpPr/>
        <p:nvPr/>
      </p:nvGrpSpPr>
      <p:grpSpPr>
        <a:xfrm>
          <a:off x="0" y="0"/>
          <a:ext cx="0" cy="0"/>
          <a:chOff x="0" y="0"/>
          <a:chExt cx="0" cy="0"/>
        </a:xfrm>
      </p:grpSpPr>
      <p:sp>
        <p:nvSpPr>
          <p:cNvPr id="1913" name="Shape 1913"/>
          <p:cNvSpPr txBox="1"/>
          <p:nvPr/>
        </p:nvSpPr>
        <p:spPr>
          <a:xfrm>
            <a:off x="179386" y="5892800"/>
            <a:ext cx="8785200" cy="3365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14" name="Shape 1914"/>
          <p:cNvSpPr txBox="1"/>
          <p:nvPr/>
        </p:nvSpPr>
        <p:spPr>
          <a:xfrm>
            <a:off x="179386" y="4073525"/>
            <a:ext cx="8785200" cy="9350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15" name="Shape 1915"/>
          <p:cNvSpPr txBox="1"/>
          <p:nvPr/>
        </p:nvSpPr>
        <p:spPr>
          <a:xfrm>
            <a:off x="179386" y="2581275"/>
            <a:ext cx="8785200" cy="46672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16" name="Shape 191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917" name="Shape 191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18" name="Shape 1918"/>
          <p:cNvSpPr txBox="1"/>
          <p:nvPr/>
        </p:nvSpPr>
        <p:spPr>
          <a:xfrm>
            <a:off x="323850" y="1630362"/>
            <a:ext cx="9001125" cy="225583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dirty="0" err="1">
                <a:solidFill>
                  <a:srgbClr val="000000"/>
                </a:solidFill>
                <a:latin typeface="Open Sans"/>
                <a:ea typeface="Open Sans"/>
                <a:cs typeface="Open Sans"/>
                <a:sym typeface="Open Sans"/>
              </a:rPr>
              <a:t>Java.time.LocalDate</a:t>
            </a:r>
            <a:r>
              <a:rPr lang="en-US" sz="2000" b="1" i="0" u="none" strike="noStrike" cap="none" baseline="0" dirty="0">
                <a:solidFill>
                  <a:srgbClr val="000000"/>
                </a:solidFill>
                <a:latin typeface="Open Sans"/>
                <a:ea typeface="Open Sans"/>
                <a:cs typeface="Open Sans"/>
                <a:sym typeface="Open Sans"/>
              </a:rPr>
              <a:t/>
            </a:r>
            <a:br>
              <a:rPr lang="en-US" sz="2000" b="1" i="0" u="none" strike="noStrike" cap="none" baseline="0" dirty="0">
                <a:solidFill>
                  <a:srgbClr val="000000"/>
                </a:solidFill>
                <a:latin typeface="Open Sans"/>
                <a:ea typeface="Open Sans"/>
                <a:cs typeface="Open Sans"/>
                <a:sym typeface="Open Sans"/>
              </a:rPr>
            </a:br>
            <a:endParaRPr lang="en-US" sz="2000" b="1"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Get the date of the 66th day of 2014:</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r>
            <a:br>
              <a:rPr lang="en-US" sz="1200" b="0" i="0" u="none" strike="noStrike" cap="none" baseline="0" dirty="0">
                <a:solidFill>
                  <a:srgbClr val="000000"/>
                </a:solidFill>
                <a:latin typeface="Consolas"/>
                <a:ea typeface="Consolas"/>
                <a:cs typeface="Consolas"/>
                <a:sym typeface="Consolas"/>
              </a:rPr>
            </a:b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hundredDay2014</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ofYearDay</a:t>
            </a:r>
            <a:r>
              <a:rPr lang="en-US" sz="1200" b="0" i="1" u="none" strike="noStrike" cap="none" baseline="0" dirty="0">
                <a:solidFill>
                  <a:srgbClr val="000000"/>
                </a:solidFill>
                <a:latin typeface="Consolas"/>
                <a:ea typeface="Consolas"/>
                <a:cs typeface="Consolas"/>
                <a:sym typeface="Consolas"/>
              </a:rPr>
              <a:t>(2014, 66);</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Add / subtract</a:t>
            </a:r>
            <a:r>
              <a:rPr lang="en-US" sz="1200" b="0" i="0" u="none" strike="noStrike" cap="none" baseline="0" dirty="0">
                <a:solidFill>
                  <a:srgbClr val="000000"/>
                </a:solidFill>
                <a:latin typeface="Consolas"/>
                <a:ea typeface="Consolas"/>
                <a:cs typeface="Consolas"/>
                <a:sym typeface="Consolas"/>
              </a:rPr>
              <a:t>	</a:t>
            </a:r>
            <a:br>
              <a:rPr lang="en-US" sz="1200" b="0" i="0" u="none" strike="noStrike" cap="none" baseline="0" dirty="0">
                <a:solidFill>
                  <a:srgbClr val="000000"/>
                </a:solidFill>
                <a:latin typeface="Consolas"/>
                <a:ea typeface="Consolas"/>
                <a:cs typeface="Consolas"/>
                <a:sym typeface="Consolas"/>
              </a:rPr>
            </a:br>
            <a:r>
              <a:rPr lang="en-US" sz="1200" b="0" i="1" u="none" strike="noStrike" cap="none" baseline="0" dirty="0">
                <a:solidFill>
                  <a:srgbClr val="000000"/>
                </a:solidFill>
                <a:latin typeface="Consolas"/>
                <a:ea typeface="Consolas"/>
                <a:cs typeface="Consolas"/>
                <a:sym typeface="Consolas"/>
              </a:rPr>
              <a:t/>
            </a:r>
            <a:br>
              <a:rPr lang="en-US" sz="1200" b="0" i="1" u="none" strike="noStrike" cap="none" baseline="0" dirty="0">
                <a:solidFill>
                  <a:srgbClr val="000000"/>
                </a:solidFill>
                <a:latin typeface="Consolas"/>
                <a:ea typeface="Consolas"/>
                <a:cs typeface="Consolas"/>
                <a:sym typeface="Consolas"/>
              </a:rPr>
            </a:br>
            <a:r>
              <a:rPr lang="en-US" sz="2000" b="0" i="0" u="none" strike="noStrike" cap="none" baseline="0" dirty="0">
                <a:solidFill>
                  <a:schemeClr val="dk1"/>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now</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err="1">
                <a:solidFill>
                  <a:srgbClr val="000000"/>
                </a:solidFill>
                <a:latin typeface="Consolas"/>
                <a:ea typeface="Consolas"/>
                <a:cs typeface="Consolas"/>
                <a:sym typeface="Consolas"/>
              </a:rPr>
              <a:t>plusDays</a:t>
            </a:r>
            <a:r>
              <a:rPr lang="en-US" sz="1200" b="0" i="1" u="none" strike="noStrike" cap="none" baseline="0" dirty="0">
                <a:solidFill>
                  <a:srgbClr val="000000"/>
                </a:solidFill>
                <a:latin typeface="Consolas"/>
                <a:ea typeface="Consolas"/>
                <a:cs typeface="Consolas"/>
                <a:sym typeface="Consolas"/>
              </a:rPr>
              <a:t>(65);</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now</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err="1">
                <a:solidFill>
                  <a:srgbClr val="000000"/>
                </a:solidFill>
                <a:latin typeface="Consolas"/>
                <a:ea typeface="Consolas"/>
                <a:cs typeface="Consolas"/>
                <a:sym typeface="Consolas"/>
              </a:rPr>
              <a:t>minusMonths</a:t>
            </a:r>
            <a:r>
              <a:rPr lang="en-US" sz="1200" b="0" i="1" u="none" strike="noStrike" cap="none" baseline="0" dirty="0">
                <a:solidFill>
                  <a:srgbClr val="000000"/>
                </a:solidFill>
                <a:latin typeface="Consolas"/>
                <a:ea typeface="Consolas"/>
                <a:cs typeface="Consolas"/>
                <a:sym typeface="Consolas"/>
              </a:rPr>
              <a:t>(67);</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now</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err="1">
                <a:solidFill>
                  <a:srgbClr val="000000"/>
                </a:solidFill>
                <a:latin typeface="Consolas"/>
                <a:ea typeface="Consolas"/>
                <a:cs typeface="Consolas"/>
                <a:sym typeface="Consolas"/>
              </a:rPr>
              <a:t>plusYears</a:t>
            </a:r>
            <a:r>
              <a:rPr lang="en-US" sz="1200" b="0" i="1" u="none" strike="noStrike" cap="none" baseline="0" dirty="0">
                <a:solidFill>
                  <a:srgbClr val="000000"/>
                </a:solidFill>
                <a:latin typeface="Consolas"/>
                <a:ea typeface="Consolas"/>
                <a:cs typeface="Consolas"/>
                <a:sym typeface="Consolas"/>
              </a:rPr>
              <a:t>(4);</a:t>
            </a:r>
            <a:br>
              <a:rPr lang="en-US" sz="1200" b="0" i="1" u="none" strike="noStrike" cap="none" baseline="0" dirty="0">
                <a:solidFill>
                  <a:srgbClr val="000000"/>
                </a:solidFill>
                <a:latin typeface="Consolas"/>
                <a:ea typeface="Consolas"/>
                <a:cs typeface="Consolas"/>
                <a:sym typeface="Consolas"/>
              </a:rPr>
            </a:br>
            <a:r>
              <a:rPr lang="en-US" sz="1200" b="0" i="1" u="none" strike="noStrike" cap="none" baseline="0" dirty="0">
                <a:solidFill>
                  <a:srgbClr val="000000"/>
                </a:solidFill>
                <a:latin typeface="Consolas"/>
                <a:ea typeface="Consolas"/>
                <a:cs typeface="Consolas"/>
                <a:sym typeface="Consolas"/>
              </a:rPr>
              <a:t/>
            </a:r>
            <a:br>
              <a:rPr lang="en-US" sz="1200" b="0" i="1" u="none" strike="noStrike" cap="none" baseline="0" dirty="0">
                <a:solidFill>
                  <a:srgbClr val="000000"/>
                </a:solidFill>
                <a:latin typeface="Consolas"/>
                <a:ea typeface="Consolas"/>
                <a:cs typeface="Consolas"/>
                <a:sym typeface="Consolas"/>
              </a:rPr>
            </a:br>
            <a:endParaRPr lang="en-US" sz="1200" b="0" i="1" u="none" strike="noStrike" cap="none" baseline="0" dirty="0">
              <a:solidFill>
                <a:srgbClr val="000000"/>
              </a:solidFill>
              <a:latin typeface="Consolas"/>
              <a:ea typeface="Consolas"/>
              <a:cs typeface="Consolas"/>
              <a:sym typeface="Consola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 Format date:</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br>
              <a:rPr lang="en-US" sz="1200" b="0" i="0" u="none" strike="noStrike" cap="none" baseline="0" dirty="0">
                <a:solidFill>
                  <a:srgbClr val="000000"/>
                </a:solidFill>
                <a:latin typeface="Consolas"/>
                <a:ea typeface="Consolas"/>
                <a:cs typeface="Consolas"/>
                <a:sym typeface="Consolas"/>
              </a:rPr>
            </a:br>
            <a:r>
              <a:rPr lang="en-US" sz="1200" b="0" i="0" u="none" strike="noStrike" cap="none" baseline="0" dirty="0">
                <a:solidFill>
                  <a:schemeClr val="dk1"/>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LocalDate.</a:t>
            </a:r>
            <a:r>
              <a:rPr lang="en-US" sz="1200" b="0" i="1" u="none" strike="noStrike" cap="none" baseline="0" dirty="0" err="1">
                <a:solidFill>
                  <a:srgbClr val="000000"/>
                </a:solidFill>
                <a:latin typeface="Consolas"/>
                <a:ea typeface="Consolas"/>
                <a:cs typeface="Consolas"/>
                <a:sym typeface="Consolas"/>
              </a:rPr>
              <a:t>now</a:t>
            </a:r>
            <a:r>
              <a:rPr lang="en-US" sz="1200" b="0" i="1" u="none" strike="noStrike" cap="none" baseline="0" dirty="0">
                <a:solidFill>
                  <a:srgbClr val="000000"/>
                </a:solidFill>
                <a:latin typeface="Consolas"/>
                <a:ea typeface="Consolas"/>
                <a:cs typeface="Consolas"/>
                <a:sym typeface="Consolas"/>
              </a:rPr>
              <a:t>().format(</a:t>
            </a:r>
            <a:r>
              <a:rPr lang="en-US" sz="1200" b="0" i="1" u="none" strike="noStrike" cap="none" baseline="0" dirty="0" err="1">
                <a:solidFill>
                  <a:srgbClr val="000000"/>
                </a:solidFill>
                <a:latin typeface="Consolas"/>
                <a:ea typeface="Consolas"/>
                <a:cs typeface="Consolas"/>
                <a:sym typeface="Consolas"/>
              </a:rPr>
              <a:t>DateTimeFormatter.ofPattern</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2A00FF"/>
                </a:solidFill>
                <a:latin typeface="Consolas"/>
                <a:ea typeface="Consolas"/>
                <a:cs typeface="Consolas"/>
                <a:sym typeface="Consolas"/>
              </a:rPr>
              <a:t>"</a:t>
            </a:r>
            <a:r>
              <a:rPr lang="en-US" sz="1200" b="0" i="1" u="none" strike="noStrike" cap="none" baseline="0" dirty="0" err="1">
                <a:solidFill>
                  <a:srgbClr val="2A00FF"/>
                </a:solidFill>
                <a:latin typeface="Consolas"/>
                <a:ea typeface="Consolas"/>
                <a:cs typeface="Consolas"/>
                <a:sym typeface="Consolas"/>
              </a:rPr>
              <a:t>dd.MM.yyyy</a:t>
            </a:r>
            <a:r>
              <a:rPr lang="en-US" sz="1200" b="0" i="1" u="none" strike="noStrike" cap="none" baseline="0" dirty="0">
                <a:solidFill>
                  <a:srgbClr val="2A00FF"/>
                </a:solidFill>
                <a:latin typeface="Consolas"/>
                <a:ea typeface="Consolas"/>
                <a:cs typeface="Consolas"/>
                <a:sym typeface="Consolas"/>
              </a:rPr>
              <a:t>"</a:t>
            </a:r>
            <a:r>
              <a:rPr lang="en-US" sz="1200" b="0" i="1" u="none" strike="noStrike" cap="none" baseline="0" dirty="0">
                <a:solidFill>
                  <a:srgbClr val="000000"/>
                </a:solidFill>
                <a:latin typeface="Consolas"/>
                <a:ea typeface="Consolas"/>
                <a:cs typeface="Consolas"/>
                <a:sym typeface="Consolas"/>
              </a:rPr>
              <a:t>));</a:t>
            </a:r>
          </a:p>
          <a:p>
            <a:pPr marL="0" marR="0" lvl="0" indent="0" algn="l" rtl="0">
              <a:lnSpc>
                <a:spcPct val="100000"/>
              </a:lnSpc>
              <a:spcBef>
                <a:spcPts val="400"/>
              </a:spcBef>
              <a:spcAft>
                <a:spcPts val="0"/>
              </a:spcAft>
              <a:buClr>
                <a:srgbClr val="000000"/>
              </a:buClr>
              <a:buSzPct val="25000"/>
              <a:buFont typeface="Consolas"/>
              <a:buNone/>
            </a:pPr>
            <a:r>
              <a:rPr lang="en-US" sz="1200" b="0" i="1" u="none" strike="noStrike" cap="none" baseline="0" dirty="0">
                <a:solidFill>
                  <a:srgbClr val="000000"/>
                </a:solidFill>
                <a:latin typeface="Consolas"/>
                <a:ea typeface="Consolas"/>
                <a:cs typeface="Consolas"/>
                <a:sym typeface="Consolas"/>
              </a:rPr>
              <a:t/>
            </a:r>
            <a:br>
              <a:rPr lang="en-US" sz="1200" b="0" i="1" u="none" strike="noStrike" cap="none" baseline="0" dirty="0">
                <a:solidFill>
                  <a:srgbClr val="000000"/>
                </a:solidFill>
                <a:latin typeface="Consolas"/>
                <a:ea typeface="Consolas"/>
                <a:cs typeface="Consolas"/>
                <a:sym typeface="Consola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dirty="0">
                <a:solidFill>
                  <a:srgbClr val="6A3E3E"/>
                </a:solidFill>
                <a:latin typeface="Consolas"/>
                <a:ea typeface="Consolas"/>
                <a:cs typeface="Consolas"/>
                <a:sym typeface="Consolas"/>
              </a:rPr>
              <a:t/>
            </a:r>
            <a:br>
              <a:rPr lang="en-US" sz="1600" b="0" i="0" u="none" strike="noStrike" cap="none" baseline="0" dirty="0">
                <a:solidFill>
                  <a:srgbClr val="6A3E3E"/>
                </a:solidFill>
                <a:latin typeface="Consolas"/>
                <a:ea typeface="Consolas"/>
                <a:cs typeface="Consolas"/>
                <a:sym typeface="Consolas"/>
              </a:rPr>
            </a:br>
            <a:r>
              <a:rPr lang="en-US" sz="1600" b="0" i="0" u="none" strike="noStrike" cap="none" baseline="0" dirty="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r>
              <a:rPr lang="en-US" sz="1600" b="0" i="0" u="none" strike="noStrike" cap="none" baseline="0" dirty="0">
                <a:solidFill>
                  <a:srgbClr val="000000"/>
                </a:solidFill>
                <a:latin typeface="Open Sans"/>
                <a:ea typeface="Open Sans"/>
                <a:cs typeface="Open Sans"/>
                <a:sym typeface="Open Sans"/>
              </a:rPr>
              <a:t/>
            </a:r>
            <a:br>
              <a:rPr lang="en-US" sz="1600" b="0" i="0" u="none" strike="noStrike" cap="none" baseline="0" dirty="0">
                <a:solidFill>
                  <a:srgbClr val="000000"/>
                </a:solidFill>
                <a:latin typeface="Open Sans"/>
                <a:ea typeface="Open Sans"/>
                <a:cs typeface="Open Sans"/>
                <a:sym typeface="Open Sans"/>
              </a:rPr>
            </a:br>
            <a:endParaRPr lang="en-US" sz="16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2"/>
        <p:cNvGrpSpPr/>
        <p:nvPr/>
      </p:nvGrpSpPr>
      <p:grpSpPr>
        <a:xfrm>
          <a:off x="0" y="0"/>
          <a:ext cx="0" cy="0"/>
          <a:chOff x="0" y="0"/>
          <a:chExt cx="0" cy="0"/>
        </a:xfrm>
      </p:grpSpPr>
      <p:sp>
        <p:nvSpPr>
          <p:cNvPr id="1923" name="Shape 192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924" name="Shape 192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25" name="Shape 1925"/>
          <p:cNvSpPr txBox="1"/>
          <p:nvPr/>
        </p:nvSpPr>
        <p:spPr>
          <a:xfrm>
            <a:off x="323850" y="1558925"/>
            <a:ext cx="8424862"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Java.time.LocalTime</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Represent a time with default format of hh:mm:ss.zzz.</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Like local date it has time-zone support and a now method</a:t>
            </a: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Java.time.DateTime</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Represent a full date time with default format of</a:t>
            </a:r>
            <a:br>
              <a:rPr lang="en-US" sz="2000" b="0" i="0" u="none" strike="noStrike" cap="none" baseline="0">
                <a:solidFill>
                  <a:srgbClr val="000000"/>
                </a:solidFill>
                <a:latin typeface="Open Sans"/>
                <a:ea typeface="Open Sans"/>
                <a:cs typeface="Open Sans"/>
                <a:sym typeface="Open Sans"/>
              </a:rPr>
            </a:br>
            <a:r>
              <a:rPr lang="en-US" sz="2000">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yyyy-MM-dd-HH:mm:ss.zzz.</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Has factory method that gets LocalTime and LocalDate.</a:t>
            </a: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1" i="0" u="none" strike="noStrike" cap="none" baseline="0">
                <a:solidFill>
                  <a:srgbClr val="000000"/>
                </a:solidFill>
                <a:latin typeface="Open Sans"/>
                <a:ea typeface="Open Sans"/>
                <a:cs typeface="Open Sans"/>
                <a:sym typeface="Open Sans"/>
              </a:rPr>
              <a:t>java.time.Instant</a:t>
            </a: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Represent a machine time (unix template).</a:t>
            </a:r>
            <a:br>
              <a:rPr lang="en-US" sz="2000" b="0" i="0" u="none" strike="noStrike" cap="none" baseline="0">
                <a:solidFill>
                  <a:srgbClr val="000000"/>
                </a:solidFill>
                <a:latin typeface="Open Sans"/>
                <a:ea typeface="Open Sans"/>
                <a:cs typeface="Open Sans"/>
                <a:sym typeface="Open Sans"/>
              </a:rPr>
            </a:br>
            <a:r>
              <a:rPr lang="en-US" sz="2000">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For example: 	2014-08-03T20:54:16:07.472Z</a:t>
            </a: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
            </a:r>
            <a:br>
              <a:rPr lang="en-US" sz="1200" b="0" i="1" u="none" strike="noStrike" cap="none" baseline="0">
                <a:solidFill>
                  <a:srgbClr val="000000"/>
                </a:solidFill>
                <a:latin typeface="Consolas"/>
                <a:ea typeface="Consolas"/>
                <a:cs typeface="Consolas"/>
                <a:sym typeface="Consolas"/>
              </a:rPr>
            </a:br>
            <a:endParaRPr lang="en-US" sz="1200" b="0" i="1" u="none" strike="noStrike" cap="none" baseline="0">
              <a:solidFill>
                <a:srgbClr val="000000"/>
              </a:solidFill>
              <a:latin typeface="Consolas"/>
              <a:ea typeface="Consolas"/>
              <a:cs typeface="Consolas"/>
              <a:sym typeface="Consola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127000" algn="l" rtl="0">
              <a:lnSpc>
                <a:spcPct val="100000"/>
              </a:lnSpc>
              <a:spcBef>
                <a:spcPts val="16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chemeClr val="dk1"/>
              </a:buClr>
              <a:buFont typeface="Calibri"/>
              <a:buNone/>
            </a:pPr>
            <a:endParaRPr sz="16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320"/>
              </a:spcBef>
              <a:spcAft>
                <a:spcPts val="0"/>
              </a:spcAft>
              <a:buClr>
                <a:srgbClr val="6A3E3E"/>
              </a:buClr>
              <a:buSzPct val="25000"/>
              <a:buFont typeface="Consolas"/>
              <a:buNone/>
            </a:pP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600" b="0" i="0" u="none" strike="noStrike" cap="none" baseline="0">
                <a:solidFill>
                  <a:srgbClr val="6A3E3E"/>
                </a:solidFill>
                <a:latin typeface="Consolas"/>
                <a:ea typeface="Consolas"/>
                <a:cs typeface="Consolas"/>
                <a:sym typeface="Consolas"/>
              </a:rPr>
              <a:t>	</a:t>
            </a:r>
          </a:p>
          <a:p>
            <a:pPr marL="0" marR="0" lvl="0" indent="0" algn="l" rtl="0">
              <a:lnSpc>
                <a:spcPct val="100000"/>
              </a:lnSpc>
              <a:spcBef>
                <a:spcPts val="320"/>
              </a:spcBef>
              <a:spcAft>
                <a:spcPts val="0"/>
              </a:spcAft>
              <a:buClr>
                <a:srgbClr val="000000"/>
              </a:buClr>
              <a:buSzPct val="25000"/>
              <a:buFont typeface="Open Sans"/>
              <a:buNone/>
            </a:pP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29"/>
        <p:cNvGrpSpPr/>
        <p:nvPr/>
      </p:nvGrpSpPr>
      <p:grpSpPr>
        <a:xfrm>
          <a:off x="0" y="0"/>
          <a:ext cx="0" cy="0"/>
          <a:chOff x="0" y="0"/>
          <a:chExt cx="0" cy="0"/>
        </a:xfrm>
      </p:grpSpPr>
      <p:sp>
        <p:nvSpPr>
          <p:cNvPr id="1930" name="Shape 1930"/>
          <p:cNvSpPr txBox="1"/>
          <p:nvPr/>
        </p:nvSpPr>
        <p:spPr>
          <a:xfrm>
            <a:off x="179386" y="4929187"/>
            <a:ext cx="8785200" cy="7922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31" name="Shape 1931"/>
          <p:cNvSpPr txBox="1"/>
          <p:nvPr/>
        </p:nvSpPr>
        <p:spPr>
          <a:xfrm>
            <a:off x="179386" y="2632075"/>
            <a:ext cx="8785200" cy="129690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32" name="Shape 193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Date/Time</a:t>
            </a:r>
          </a:p>
        </p:txBody>
      </p:sp>
      <p:pic>
        <p:nvPicPr>
          <p:cNvPr id="1933" name="Shape 193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34" name="Shape 1934"/>
          <p:cNvSpPr txBox="1"/>
          <p:nvPr/>
        </p:nvSpPr>
        <p:spPr>
          <a:xfrm>
            <a:off x="323850" y="1558925"/>
            <a:ext cx="8424862"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Some extras: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Period calculation:</a:t>
            </a:r>
            <a:r>
              <a:rPr lang="en-US" sz="1600" b="0" i="0" u="none" strike="noStrike" cap="none" baseline="0">
                <a:solidFill>
                  <a:srgbClr val="6A3E3E"/>
                </a:solidFill>
                <a:latin typeface="Consolas"/>
                <a:ea typeface="Consolas"/>
                <a:cs typeface="Consolas"/>
                <a:sym typeface="Consolas"/>
              </a:rPr>
              <a:t/>
            </a:r>
            <a:br>
              <a:rPr lang="en-US" sz="1600" b="0" i="0" u="none" strike="noStrike" cap="none" baseline="0">
                <a:solidFill>
                  <a:srgbClr val="6A3E3E"/>
                </a:solidFill>
                <a:latin typeface="Consolas"/>
                <a:ea typeface="Consolas"/>
                <a:cs typeface="Consolas"/>
                <a:sym typeface="Consolas"/>
              </a:rPr>
            </a:br>
            <a:r>
              <a:rPr lang="en-US" sz="1200" b="0" i="0" u="none" strike="noStrike" cap="none" baseline="0">
                <a:solidFill>
                  <a:srgbClr val="6A3E3E"/>
                </a:solidFill>
                <a:latin typeface="Consolas"/>
                <a:ea typeface="Consolas"/>
                <a:cs typeface="Consolas"/>
                <a:sym typeface="Consola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LocalDate </a:t>
            </a:r>
            <a:r>
              <a:rPr lang="en-US" sz="1200" b="0" i="0" u="none" strike="noStrike" cap="none" baseline="0">
                <a:solidFill>
                  <a:srgbClr val="6A3E3E"/>
                </a:solidFill>
                <a:latin typeface="Consolas"/>
                <a:ea typeface="Consolas"/>
                <a:cs typeface="Consolas"/>
                <a:sym typeface="Consolas"/>
              </a:rPr>
              <a:t>today</a:t>
            </a:r>
            <a:r>
              <a:rPr lang="en-US" sz="1200" b="0" i="0" u="none" strike="noStrike" cap="none" baseline="0">
                <a:solidFill>
                  <a:srgbClr val="000000"/>
                </a:solidFill>
                <a:latin typeface="Consolas"/>
                <a:ea typeface="Consolas"/>
                <a:cs typeface="Consolas"/>
                <a:sym typeface="Consolas"/>
              </a:rPr>
              <a:t> = LocalDate.</a:t>
            </a:r>
            <a:r>
              <a:rPr lang="en-US" sz="1200" b="0" i="1" u="none" strike="noStrike" cap="none" baseline="0">
                <a:solidFill>
                  <a:srgbClr val="000000"/>
                </a:solidFill>
                <a:latin typeface="Consolas"/>
                <a:ea typeface="Consolas"/>
                <a:cs typeface="Consolas"/>
                <a:sym typeface="Consolas"/>
              </a:rPr>
              <a:t>now();</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LocalDate </a:t>
            </a:r>
            <a:r>
              <a:rPr lang="en-US" sz="1200" b="0" i="0" u="none" strike="noStrike" cap="none" baseline="0">
                <a:solidFill>
                  <a:srgbClr val="6A3E3E"/>
                </a:solidFill>
                <a:latin typeface="Consolas"/>
                <a:ea typeface="Consolas"/>
                <a:cs typeface="Consolas"/>
                <a:sym typeface="Consolas"/>
              </a:rPr>
              <a:t>aDate</a:t>
            </a:r>
            <a:r>
              <a:rPr lang="en-US" sz="1200" b="0" i="0" u="none" strike="noStrike" cap="none" baseline="0">
                <a:solidFill>
                  <a:srgbClr val="000000"/>
                </a:solidFill>
                <a:latin typeface="Consolas"/>
                <a:ea typeface="Consolas"/>
                <a:cs typeface="Consolas"/>
                <a:sym typeface="Consolas"/>
              </a:rPr>
              <a:t> = LocalDate.</a:t>
            </a:r>
            <a:r>
              <a:rPr lang="en-US" sz="1200" b="0" i="1" u="none" strike="noStrike" cap="none" baseline="0">
                <a:solidFill>
                  <a:srgbClr val="000000"/>
                </a:solidFill>
                <a:latin typeface="Consolas"/>
                <a:ea typeface="Consolas"/>
                <a:cs typeface="Consolas"/>
                <a:sym typeface="Consolas"/>
              </a:rPr>
              <a:t>of(2014, Month.</a:t>
            </a:r>
            <a:r>
              <a:rPr lang="en-US" sz="1200" b="1" i="1" u="none" strike="noStrike" cap="none" baseline="0">
                <a:solidFill>
                  <a:srgbClr val="0000C0"/>
                </a:solidFill>
                <a:latin typeface="Consolas"/>
                <a:ea typeface="Consolas"/>
                <a:cs typeface="Consolas"/>
                <a:sym typeface="Consolas"/>
              </a:rPr>
              <a:t>MARCH</a:t>
            </a:r>
            <a:r>
              <a:rPr lang="en-US" sz="1200" b="1" i="1" u="none" strike="noStrike" cap="none" baseline="0">
                <a:solidFill>
                  <a:srgbClr val="000000"/>
                </a:solidFill>
                <a:latin typeface="Consolas"/>
                <a:ea typeface="Consolas"/>
                <a:cs typeface="Consolas"/>
                <a:sym typeface="Consolas"/>
              </a:rPr>
              <a:t>, 20);</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Period </a:t>
            </a:r>
            <a:r>
              <a:rPr lang="en-US" sz="1200" b="0" i="0" u="none" strike="noStrike" cap="none" baseline="0">
                <a:solidFill>
                  <a:srgbClr val="6A3E3E"/>
                </a:solidFill>
                <a:latin typeface="Consolas"/>
                <a:ea typeface="Consolas"/>
                <a:cs typeface="Consolas"/>
                <a:sym typeface="Consolas"/>
              </a:rPr>
              <a:t>period</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aDate</a:t>
            </a:r>
            <a:r>
              <a:rPr lang="en-US" sz="1200" b="0" i="0" u="none" strike="noStrike" cap="none" baseline="0">
                <a:solidFill>
                  <a:srgbClr val="000000"/>
                </a:solidFill>
                <a:latin typeface="Consolas"/>
                <a:ea typeface="Consolas"/>
                <a:cs typeface="Consolas"/>
                <a:sym typeface="Consolas"/>
              </a:rPr>
              <a:t>.until(</a:t>
            </a:r>
            <a:r>
              <a:rPr lang="en-US" sz="1200" b="0" i="0" u="none" strike="noStrike" cap="none" baseline="0">
                <a:solidFill>
                  <a:srgbClr val="6A3E3E"/>
                </a:solidFill>
                <a:latin typeface="Consolas"/>
                <a:ea typeface="Consolas"/>
                <a:cs typeface="Consolas"/>
                <a:sym typeface="Consolas"/>
              </a:rPr>
              <a:t>today</a:t>
            </a:r>
            <a:r>
              <a:rPr lang="en-US" sz="12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40"/>
              </a:spcBef>
              <a:spcAft>
                <a:spcPts val="0"/>
              </a:spcAft>
              <a:buClr>
                <a:srgbClr val="6A3E3E"/>
              </a:buClr>
              <a:buSzPct val="25000"/>
              <a:buFont typeface="Consolas"/>
              <a:buNone/>
            </a:pPr>
            <a:r>
              <a:rPr lang="en-US" sz="1200" b="0" i="0" u="none" strike="noStrike" cap="none" baseline="0">
                <a:solidFill>
                  <a:srgbClr val="6A3E3E"/>
                </a:solidFill>
                <a:latin typeface="Consolas"/>
                <a:ea typeface="Consolas"/>
                <a:cs typeface="Consolas"/>
                <a:sym typeface="Consolas"/>
              </a:rPr>
              <a:t>	period</a:t>
            </a:r>
            <a:r>
              <a:rPr lang="en-US" sz="1200" b="0" i="0" u="none" strike="noStrike" cap="none" baseline="0">
                <a:solidFill>
                  <a:srgbClr val="000000"/>
                </a:solidFill>
                <a:latin typeface="Consolas"/>
                <a:ea typeface="Consolas"/>
                <a:cs typeface="Consolas"/>
                <a:sym typeface="Consolas"/>
              </a:rPr>
              <a:t>.getDays();</a:t>
            </a: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chemeClr val="dk1"/>
              </a:buClr>
              <a:buSzPct val="25000"/>
              <a:buFont typeface="Consolas"/>
              <a:buNone/>
            </a:pPr>
            <a:r>
              <a:rPr lang="en-US" sz="1200" b="0" i="0" u="none" strike="noStrike" cap="none" baseline="0">
                <a:solidFill>
                  <a:schemeClr val="dk1"/>
                </a:solidFill>
                <a:latin typeface="Consolas"/>
                <a:ea typeface="Consolas"/>
                <a:cs typeface="Consolas"/>
                <a:sym typeface="Consolas"/>
              </a:rPr>
              <a:t/>
            </a:r>
            <a:br>
              <a:rPr lang="en-US" sz="1200" b="0" i="0" u="none" strike="noStrike" cap="none" baseline="0">
                <a:solidFill>
                  <a:schemeClr val="dk1"/>
                </a:solidFill>
                <a:latin typeface="Consolas"/>
                <a:ea typeface="Consolas"/>
                <a:cs typeface="Consolas"/>
                <a:sym typeface="Consolas"/>
              </a:rPr>
            </a:br>
            <a:endParaRPr lang="en-US"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Old date/time API support:</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Calendar.</a:t>
            </a:r>
            <a:r>
              <a:rPr lang="en-US" sz="1200" b="0" i="1" u="none" strike="noStrike" cap="none" baseline="0">
                <a:solidFill>
                  <a:srgbClr val="000000"/>
                </a:solidFill>
                <a:latin typeface="Consolas"/>
                <a:ea typeface="Consolas"/>
                <a:cs typeface="Consolas"/>
                <a:sym typeface="Consolas"/>
              </a:rPr>
              <a:t>getInstance().toInstant();</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Calendar.</a:t>
            </a:r>
            <a:r>
              <a:rPr lang="en-US" sz="1200" b="0" i="1" u="none" strike="noStrike" cap="none" baseline="0">
                <a:solidFill>
                  <a:srgbClr val="000000"/>
                </a:solidFill>
                <a:latin typeface="Consolas"/>
                <a:ea typeface="Consolas"/>
                <a:cs typeface="Consolas"/>
                <a:sym typeface="Consolas"/>
              </a:rPr>
              <a:t>getInstance().getTime().toInstant();</a:t>
            </a:r>
          </a:p>
          <a:p>
            <a:pPr marL="0" marR="0" lvl="0" indent="76200" algn="l" rtl="0">
              <a:lnSpc>
                <a:spcPct val="100000"/>
              </a:lnSpc>
              <a:spcBef>
                <a:spcPts val="240"/>
              </a:spcBef>
              <a:spcAft>
                <a:spcPts val="0"/>
              </a:spcAft>
              <a:buClr>
                <a:schemeClr val="dk1"/>
              </a:buClr>
              <a:buFont typeface="Arial"/>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Open Sans"/>
              <a:buNone/>
            </a:pPr>
            <a:r>
              <a:rPr lang="en-US" sz="1200" b="0" i="0" u="none" strike="noStrike" cap="none" baseline="0">
                <a:solidFill>
                  <a:srgbClr val="000000"/>
                </a:solidFill>
                <a:latin typeface="Open Sans"/>
                <a:ea typeface="Open Sans"/>
                <a:cs typeface="Open Sans"/>
                <a:sym typeface="Open Sans"/>
              </a:rPr>
              <a:t/>
            </a:r>
            <a:br>
              <a:rPr lang="en-US" sz="12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38"/>
        <p:cNvGrpSpPr/>
        <p:nvPr/>
      </p:nvGrpSpPr>
      <p:grpSpPr>
        <a:xfrm>
          <a:off x="0" y="0"/>
          <a:ext cx="0" cy="0"/>
          <a:chOff x="0" y="0"/>
          <a:chExt cx="0" cy="0"/>
        </a:xfrm>
      </p:grpSpPr>
      <p:sp>
        <p:nvSpPr>
          <p:cNvPr id="1939" name="Shape 1939"/>
          <p:cNvSpPr txBox="1"/>
          <p:nvPr/>
        </p:nvSpPr>
        <p:spPr>
          <a:xfrm>
            <a:off x="2124075" y="2349500"/>
            <a:ext cx="5111750" cy="345598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940" name="Shape 194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No PermGen</a:t>
            </a:r>
          </a:p>
        </p:txBody>
      </p:sp>
      <p:pic>
        <p:nvPicPr>
          <p:cNvPr id="1941" name="Shape 194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42" name="Shape 1942"/>
          <p:cNvSpPr txBox="1"/>
          <p:nvPr/>
        </p:nvSpPr>
        <p:spPr>
          <a:xfrm>
            <a:off x="323850" y="1558925"/>
            <a:ext cx="8424862"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Open Sans"/>
              <a:buNone/>
            </a:pPr>
            <a:r>
              <a:rPr lang="en-US" sz="1200" b="0" i="0" u="none" strike="noStrike" cap="none" baseline="0">
                <a:solidFill>
                  <a:srgbClr val="000000"/>
                </a:solidFill>
                <a:latin typeface="Open Sans"/>
                <a:ea typeface="Open Sans"/>
                <a:cs typeface="Open Sans"/>
                <a:sym typeface="Open Sans"/>
              </a:rPr>
              <a:t/>
            </a:r>
            <a:br>
              <a:rPr lang="en-US" sz="12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r>
              <a:rPr lang="en-US" sz="1600" b="0" i="0" u="none" strike="noStrike" cap="none" baseline="0">
                <a:solidFill>
                  <a:srgbClr val="000000"/>
                </a:solidFill>
                <a:latin typeface="Open Sans"/>
                <a:ea typeface="Open Sans"/>
                <a:cs typeface="Open Sans"/>
                <a:sym typeface="Open Sans"/>
              </a:rPr>
              <a:t/>
            </a:r>
            <a:br>
              <a:rPr lang="en-US" sz="1600" b="0" i="0" u="none" strike="noStrike" cap="none" baseline="0">
                <a:solidFill>
                  <a:srgbClr val="000000"/>
                </a:solidFill>
                <a:latin typeface="Open Sans"/>
                <a:ea typeface="Open Sans"/>
                <a:cs typeface="Open Sans"/>
                <a:sym typeface="Open Sans"/>
              </a:rPr>
            </a:br>
            <a:endParaRPr lang="en-US" sz="1600" b="0" i="0" u="none" strike="noStrike" cap="none" baseline="0">
              <a:solidFill>
                <a:srgbClr val="000000"/>
              </a:solidFill>
              <a:latin typeface="Open Sans"/>
              <a:ea typeface="Open Sans"/>
              <a:cs typeface="Open Sans"/>
              <a:sym typeface="Open Sans"/>
            </a:endParaRPr>
          </a:p>
        </p:txBody>
      </p:sp>
      <p:pic>
        <p:nvPicPr>
          <p:cNvPr id="1943" name="Shape 1943"/>
          <p:cNvPicPr preferRelativeResize="0"/>
          <p:nvPr/>
        </p:nvPicPr>
        <p:blipFill rotWithShape="1">
          <a:blip r:embed="rId4">
            <a:alphaModFix/>
          </a:blip>
          <a:srcRect/>
          <a:stretch/>
        </p:blipFill>
        <p:spPr>
          <a:xfrm>
            <a:off x="3348037" y="2482850"/>
            <a:ext cx="2906712" cy="3154361"/>
          </a:xfrm>
          <a:prstGeom prst="rect">
            <a:avLst/>
          </a:prstGeom>
          <a:noFill/>
          <a:ln>
            <a:noFill/>
          </a:ln>
        </p:spPr>
      </p:pic>
    </p:spTree>
  </p:cSld>
  <p:clrMapOvr>
    <a:masterClrMapping/>
  </p:clrMapOvr>
  <p:transition spd="slow">
    <p:cut/>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47"/>
        <p:cNvGrpSpPr/>
        <p:nvPr/>
      </p:nvGrpSpPr>
      <p:grpSpPr>
        <a:xfrm>
          <a:off x="0" y="0"/>
          <a:ext cx="0" cy="0"/>
          <a:chOff x="0" y="0"/>
          <a:chExt cx="0" cy="0"/>
        </a:xfrm>
      </p:grpSpPr>
      <p:sp>
        <p:nvSpPr>
          <p:cNvPr id="1948" name="Shape 194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No PermGen</a:t>
            </a:r>
          </a:p>
        </p:txBody>
      </p:sp>
      <p:pic>
        <p:nvPicPr>
          <p:cNvPr id="1949" name="Shape 194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0" name="Shape 1950"/>
          <p:cNvSpPr txBox="1"/>
          <p:nvPr/>
        </p:nvSpPr>
        <p:spPr>
          <a:xfrm>
            <a:off x="323850" y="1846261"/>
            <a:ext cx="8820149" cy="25908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The Permanent Generation is a memory section that stores loaded classes info such as (names and structure).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285750" marR="0" lvl="0"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Running out of PermGen space is inevitable.</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We are all familiar with java.lang.OutOfMemoryError: PermGen exception.</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285750" marR="0" lvl="0"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PermGen size can be changed using the flags: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PermSize and MaxPermSize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285750" marR="0" lvl="0"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 Java 8, the PermGen is completely removed.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285750" marR="0" lvl="0" indent="-28575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8 introduces a new memory space: the Metaspace.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No PermGen</a:t>
            </a: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0" i="0" u="none" strike="noStrike" cap="none" baseline="0" dirty="0" err="1">
                <a:solidFill>
                  <a:srgbClr val="000000"/>
                </a:solidFill>
                <a:latin typeface="Open Sans"/>
                <a:ea typeface="Open Sans"/>
                <a:cs typeface="Open Sans"/>
                <a:sym typeface="Open Sans"/>
              </a:rPr>
              <a:t>Metaspace</a:t>
            </a:r>
            <a:r>
              <a:rPr lang="en-US" sz="2000" b="0" i="0" u="none" strike="noStrike" cap="none" baseline="0" dirty="0">
                <a:solidFill>
                  <a:srgbClr val="000000"/>
                </a:solidFill>
                <a:latin typeface="Open Sans"/>
                <a:ea typeface="Open Sans"/>
                <a:cs typeface="Open Sans"/>
                <a:sym typeface="Open Sans"/>
              </a:rPr>
              <a:t>:</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Grow automatically by default.</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Growth will be linear.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err="1" smtClean="0">
                <a:solidFill>
                  <a:srgbClr val="000000"/>
                </a:solidFill>
                <a:latin typeface="Open Sans"/>
                <a:ea typeface="Open Sans"/>
                <a:cs typeface="Open Sans"/>
                <a:sym typeface="Open Sans"/>
              </a:rPr>
              <a:t>Metaspace</a:t>
            </a:r>
            <a:r>
              <a:rPr lang="en-US" sz="2000" b="0" i="0" u="none" strike="noStrike" cap="none" baseline="0" dirty="0" smtClean="0">
                <a:solidFill>
                  <a:srgbClr val="000000"/>
                </a:solidFill>
                <a:latin typeface="Open Sans"/>
                <a:ea typeface="Open Sans"/>
                <a:cs typeface="Open Sans"/>
                <a:sym typeface="Open Sans"/>
              </a:rPr>
              <a:t> </a:t>
            </a:r>
            <a:r>
              <a:rPr lang="en-US" sz="2000" b="0" i="0" u="none" strike="noStrike" cap="none" baseline="0" dirty="0">
                <a:solidFill>
                  <a:srgbClr val="000000"/>
                </a:solidFill>
                <a:latin typeface="Open Sans"/>
                <a:ea typeface="Open Sans"/>
                <a:cs typeface="Open Sans"/>
                <a:sym typeface="Open Sans"/>
              </a:rPr>
              <a:t>data will be garbage collected.</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New two flags:</a:t>
            </a:r>
          </a:p>
          <a:p>
            <a:pPr marL="742950" marR="0" lvl="1" indent="-285750" algn="l" rtl="0">
              <a:lnSpc>
                <a:spcPct val="100000"/>
              </a:lnSpc>
              <a:spcBef>
                <a:spcPts val="320"/>
              </a:spcBef>
              <a:spcAft>
                <a:spcPts val="0"/>
              </a:spcAft>
              <a:buClr>
                <a:srgbClr val="000000"/>
              </a:buClr>
              <a:buSzPct val="100000"/>
              <a:buFont typeface="Arial"/>
              <a:buChar char="–"/>
            </a:pPr>
            <a:r>
              <a:rPr lang="en-US" sz="1600" b="0" i="0" u="none" strike="noStrike" cap="none" baseline="0" dirty="0" err="1">
                <a:solidFill>
                  <a:srgbClr val="000000"/>
                </a:solidFill>
                <a:latin typeface="Open Sans"/>
                <a:ea typeface="Open Sans"/>
                <a:cs typeface="Open Sans"/>
                <a:sym typeface="Open Sans"/>
              </a:rPr>
              <a:t>MetaspaceSize</a:t>
            </a:r>
            <a:r>
              <a:rPr lang="en-US" sz="1600" b="0" i="0" u="none" strike="noStrike" cap="none" baseline="0" dirty="0">
                <a:solidFill>
                  <a:srgbClr val="000000"/>
                </a:solidFill>
                <a:latin typeface="Open Sans"/>
                <a:ea typeface="Open Sans"/>
                <a:cs typeface="Open Sans"/>
                <a:sym typeface="Open Sans"/>
              </a:rPr>
              <a:t>:	Define larger </a:t>
            </a:r>
            <a:r>
              <a:rPr lang="en-US" sz="1600" b="0" i="0" u="none" strike="noStrike" cap="none" baseline="0" dirty="0" err="1">
                <a:solidFill>
                  <a:srgbClr val="000000"/>
                </a:solidFill>
                <a:latin typeface="Open Sans"/>
                <a:ea typeface="Open Sans"/>
                <a:cs typeface="Open Sans"/>
                <a:sym typeface="Open Sans"/>
              </a:rPr>
              <a:t>metaspaces</a:t>
            </a:r>
            <a:r>
              <a:rPr lang="en-US" sz="1600" b="0" i="0" u="none" strike="noStrike" cap="none" baseline="0" dirty="0">
                <a:solidFill>
                  <a:srgbClr val="000000"/>
                </a:solidFill>
                <a:latin typeface="Open Sans"/>
                <a:ea typeface="Open Sans"/>
                <a:cs typeface="Open Sans"/>
                <a:sym typeface="Open Sans"/>
              </a:rPr>
              <a:t> memory.</a:t>
            </a:r>
          </a:p>
          <a:p>
            <a:pPr marL="742950" marR="0" lvl="1" indent="-285750" algn="l" rtl="0">
              <a:lnSpc>
                <a:spcPct val="100000"/>
              </a:lnSpc>
              <a:spcBef>
                <a:spcPts val="320"/>
              </a:spcBef>
              <a:spcAft>
                <a:spcPts val="0"/>
              </a:spcAft>
              <a:buClr>
                <a:srgbClr val="000000"/>
              </a:buClr>
              <a:buSzPct val="100000"/>
              <a:buFont typeface="Arial"/>
              <a:buChar char="–"/>
            </a:pPr>
            <a:r>
              <a:rPr lang="en-US" sz="1600" b="0" i="0" u="none" strike="noStrike" cap="none" baseline="0" dirty="0" err="1">
                <a:solidFill>
                  <a:srgbClr val="000000"/>
                </a:solidFill>
                <a:latin typeface="Open Sans"/>
                <a:ea typeface="Open Sans"/>
                <a:cs typeface="Open Sans"/>
                <a:sym typeface="Open Sans"/>
              </a:rPr>
              <a:t>MaxMetaspaceSize</a:t>
            </a:r>
            <a:r>
              <a:rPr lang="en-US" sz="1600" b="0" i="0" u="none" strike="noStrike" cap="none" baseline="0" dirty="0">
                <a:solidFill>
                  <a:srgbClr val="000000"/>
                </a:solidFill>
                <a:latin typeface="Open Sans"/>
                <a:ea typeface="Open Sans"/>
                <a:cs typeface="Open Sans"/>
                <a:sym typeface="Open Sans"/>
              </a:rPr>
              <a:t>:	Define when the GC will be invoked.</a:t>
            </a:r>
            <a:br>
              <a:rPr lang="en-US" sz="1600" b="0" i="0" u="none" strike="noStrike" cap="none" baseline="0" dirty="0">
                <a:solidFill>
                  <a:srgbClr val="000000"/>
                </a:solidFill>
                <a:latin typeface="Open Sans"/>
                <a:ea typeface="Open Sans"/>
                <a:cs typeface="Open Sans"/>
                <a:sym typeface="Open Sans"/>
              </a:rPr>
            </a:br>
            <a:endParaRPr lang="en-US" sz="16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8"/>
        <p:cNvGrpSpPr/>
        <p:nvPr/>
      </p:nvGrpSpPr>
      <p:grpSpPr>
        <a:xfrm>
          <a:off x="0" y="0"/>
          <a:ext cx="0" cy="0"/>
          <a:chOff x="0" y="0"/>
          <a:chExt cx="0" cy="0"/>
        </a:xfrm>
      </p:grpSpPr>
      <p:sp>
        <p:nvSpPr>
          <p:cNvPr id="219" name="Shape 21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20" name="Shape 22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21" name="Shape 221"/>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An interface method with a default implementation is called:</a:t>
            </a:r>
            <a:br>
              <a:rPr lang="en-US" sz="2000" b="0" i="0" u="none" strike="noStrike" cap="none" baseline="0">
                <a:solidFill>
                  <a:schemeClr val="dk1"/>
                </a:solidFill>
                <a:latin typeface="Open Sans"/>
                <a:ea typeface="Open Sans"/>
                <a:cs typeface="Open Sans"/>
                <a:sym typeface="Open Sans"/>
              </a:rPr>
            </a:br>
            <a:r>
              <a:rPr lang="en-US" sz="2000" b="1" i="0" u="none" strike="noStrike" cap="none" baseline="0">
                <a:solidFill>
                  <a:schemeClr val="dk1"/>
                </a:solidFill>
                <a:latin typeface="Open Sans"/>
                <a:ea typeface="Open Sans"/>
                <a:cs typeface="Open Sans"/>
                <a:sym typeface="Open Sans"/>
              </a:rPr>
              <a:t>Defender-method</a:t>
            </a:r>
            <a:r>
              <a:rPr lang="en-US" sz="2000" b="0" i="0" u="none" strike="noStrike" cap="none" baseline="0">
                <a:solidFill>
                  <a:schemeClr val="dk1"/>
                </a:solidFill>
                <a:latin typeface="Open Sans"/>
                <a:ea typeface="Open Sans"/>
                <a:cs typeface="Open Sans"/>
                <a:sym typeface="Open Sans"/>
              </a:rPr>
              <a:t> or </a:t>
            </a:r>
            <a:r>
              <a:rPr lang="en-US" sz="2000" b="1" i="0" u="none" strike="noStrike" cap="none" baseline="0">
                <a:solidFill>
                  <a:schemeClr val="dk1"/>
                </a:solidFill>
                <a:latin typeface="Open Sans"/>
                <a:ea typeface="Open Sans"/>
                <a:cs typeface="Open Sans"/>
                <a:sym typeface="Open Sans"/>
              </a:rPr>
              <a:t>Virtual extension method</a:t>
            </a:r>
            <a:r>
              <a:rPr lang="en-US" sz="2000" b="0" i="0" u="none" strike="noStrike" cap="none" baseline="0">
                <a:solidFill>
                  <a:schemeClr val="dk1"/>
                </a:solidFill>
                <a:latin typeface="Open Sans"/>
                <a:ea typeface="Open Sans"/>
                <a:cs typeface="Open Sans"/>
                <a:sym typeface="Open Sans"/>
              </a:rPr>
              <a:t>.</a:t>
            </a:r>
            <a:r>
              <a:rPr lang="en-US" sz="1600" b="0" i="0" u="none" strike="noStrike" cap="none" baseline="0">
                <a:solidFill>
                  <a:schemeClr val="dk1"/>
                </a:solidFill>
                <a:latin typeface="Open Sans"/>
                <a:ea typeface="Open Sans"/>
                <a:cs typeface="Open Sans"/>
                <a:sym typeface="Open Sans"/>
              </a:rPr>
              <a:t>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lvl="0" algn="l">
              <a:buClr>
                <a:schemeClr val="dk1"/>
              </a:buClr>
              <a:buSzPct val="25000"/>
            </a:pPr>
            <a:r>
              <a:rPr lang="en-US" sz="4000" dirty="0" smtClean="0">
                <a:solidFill>
                  <a:schemeClr val="dk1"/>
                </a:solidFill>
                <a:latin typeface="Open Sans"/>
                <a:ea typeface="Open Sans"/>
                <a:cs typeface="Open Sans"/>
                <a:sym typeface="Open Sans"/>
              </a:rPr>
              <a:t>Concurrency</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5" name="Picture 2" descr="http://www.ebaytechblog.com/wp-content/uploads/2014/03/concurrency-e1394567776903.png"/>
          <p:cNvPicPr>
            <a:picLocks noChangeAspect="1" noChangeArrowheads="1"/>
          </p:cNvPicPr>
          <p:nvPr/>
        </p:nvPicPr>
        <p:blipFill>
          <a:blip r:embed="rId4"/>
          <a:srcRect/>
          <a:stretch>
            <a:fillRect/>
          </a:stretch>
        </p:blipFill>
        <p:spPr bwMode="auto">
          <a:xfrm>
            <a:off x="2057400" y="2057400"/>
            <a:ext cx="4762500" cy="3943350"/>
          </a:xfrm>
          <a:prstGeom prst="rect">
            <a:avLst/>
          </a:prstGeom>
          <a:noFill/>
        </p:spPr>
      </p:pic>
    </p:spTree>
  </p:cSld>
  <p:clrMapOvr>
    <a:masterClrMapping/>
  </p:clrMapOvr>
  <p:transition spd="slow">
    <p:cut/>
  </p:transition>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err="1" smtClean="0"/>
              <a:t>LongAdder</a:t>
            </a:r>
            <a:r>
              <a:rPr lang="en-US" sz="4000" dirty="0" smtClean="0"/>
              <a:t>, </a:t>
            </a:r>
            <a:r>
              <a:rPr lang="en-US" sz="4000" dirty="0" err="1" smtClean="0"/>
              <a:t>DoubleAdder</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sp>
        <p:nvSpPr>
          <p:cNvPr id="8" name="Rectangle 7"/>
          <p:cNvSpPr/>
          <p:nvPr/>
        </p:nvSpPr>
        <p:spPr>
          <a:xfrm>
            <a:off x="457200" y="1676400"/>
            <a:ext cx="4572000" cy="2462213"/>
          </a:xfrm>
          <a:prstGeom prst="rect">
            <a:avLst/>
          </a:prstGeom>
        </p:spPr>
        <p:txBody>
          <a:bodyPr>
            <a:spAutoFit/>
          </a:bodyPr>
          <a:lstStyle/>
          <a:p>
            <a:r>
              <a:rPr lang="en-US" b="1" dirty="0" err="1" smtClean="0"/>
              <a:t>AtomicInteger</a:t>
            </a:r>
            <a:r>
              <a:rPr lang="en-US" dirty="0" smtClean="0"/>
              <a:t> – this set of classes uses CAS (compare-and-swap) processor instructions to update the value of the counter. Sounds great, doesn’t it? Well, yes and no. This works well as it utilizes a direct machine code instruction to set the value with minimum effect on the execution of other threads. The downside is that if it fails to set the value due to a race with another thread, it has to try again. Under high contention this can turn into a spin lock, where the thread has to continuously try and set the value in an </a:t>
            </a:r>
            <a:r>
              <a:rPr lang="en-US" dirty="0" smtClean="0">
                <a:hlinkClick r:id="rId4"/>
              </a:rPr>
              <a:t>infinite loop</a:t>
            </a:r>
            <a:r>
              <a:rPr lang="en-US" dirty="0" smtClean="0"/>
              <a:t>, until it succeeds. </a:t>
            </a:r>
            <a:endParaRPr lang="en-US" dirty="0"/>
          </a:p>
        </p:txBody>
      </p:sp>
      <p:sp>
        <p:nvSpPr>
          <p:cNvPr id="9" name="Rectangle 8"/>
          <p:cNvSpPr/>
          <p:nvPr/>
        </p:nvSpPr>
        <p:spPr>
          <a:xfrm>
            <a:off x="4191000" y="4038600"/>
            <a:ext cx="4572000" cy="2246769"/>
          </a:xfrm>
          <a:prstGeom prst="rect">
            <a:avLst/>
          </a:prstGeom>
        </p:spPr>
        <p:txBody>
          <a:bodyPr>
            <a:spAutoFit/>
          </a:bodyPr>
          <a:lstStyle/>
          <a:p>
            <a:r>
              <a:rPr lang="en-US" b="1" dirty="0" smtClean="0"/>
              <a:t>Java 8 Adders – </a:t>
            </a:r>
            <a:r>
              <a:rPr lang="en-US" dirty="0" smtClean="0"/>
              <a:t>From a usage perspective it’s very similar to an </a:t>
            </a:r>
            <a:r>
              <a:rPr lang="en-US" dirty="0" err="1" smtClean="0"/>
              <a:t>AtomicInteger</a:t>
            </a:r>
            <a:r>
              <a:rPr lang="en-US" dirty="0" smtClean="0"/>
              <a:t>. Simply create a </a:t>
            </a:r>
            <a:r>
              <a:rPr lang="en-US" dirty="0" err="1" smtClean="0">
                <a:hlinkClick r:id="rId5"/>
              </a:rPr>
              <a:t>LongAdder</a:t>
            </a:r>
            <a:r>
              <a:rPr lang="en-US" dirty="0" smtClean="0"/>
              <a:t> and use </a:t>
            </a:r>
            <a:r>
              <a:rPr lang="en-US" dirty="0" err="1" smtClean="0"/>
              <a:t>intValue</a:t>
            </a:r>
            <a:r>
              <a:rPr lang="en-US" dirty="0" smtClean="0"/>
              <a:t>() and add() to get / set the value. The magic happens behind the scenes.</a:t>
            </a:r>
          </a:p>
          <a:p>
            <a:r>
              <a:rPr lang="en-US" dirty="0" smtClean="0"/>
              <a:t>What this class does is when a straight CAS fails due to contention, it stores the delta in an internal cell object allocated for that thread. It then adds the value of pending cells to the sum when </a:t>
            </a:r>
            <a:r>
              <a:rPr lang="en-US" dirty="0" err="1" smtClean="0"/>
              <a:t>intValue</a:t>
            </a:r>
            <a:r>
              <a:rPr lang="en-US" dirty="0" smtClean="0"/>
              <a:t>() is called. This reduces the need to go back and CAS or block other threads. </a:t>
            </a:r>
            <a:endParaRPr lang="en-US" dirty="0"/>
          </a:p>
        </p:txBody>
      </p:sp>
    </p:spTree>
  </p:cSld>
  <p:clrMapOvr>
    <a:masterClrMapping/>
  </p:clrMapOvr>
  <p:transition spd="slow">
    <p:cut/>
  </p:transition>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err="1" smtClean="0"/>
              <a:t>LongAccumulator</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474114" name="Picture 2"/>
          <p:cNvPicPr>
            <a:picLocks noChangeAspect="1" noChangeArrowheads="1"/>
          </p:cNvPicPr>
          <p:nvPr/>
        </p:nvPicPr>
        <p:blipFill>
          <a:blip r:embed="rId4"/>
          <a:srcRect/>
          <a:stretch>
            <a:fillRect/>
          </a:stretch>
        </p:blipFill>
        <p:spPr bwMode="auto">
          <a:xfrm>
            <a:off x="381000" y="1905000"/>
            <a:ext cx="5943600" cy="2143125"/>
          </a:xfrm>
          <a:prstGeom prst="rect">
            <a:avLst/>
          </a:prstGeom>
          <a:noFill/>
          <a:ln w="9525">
            <a:noFill/>
            <a:miter lim="800000"/>
            <a:headEnd/>
            <a:tailEnd/>
          </a:ln>
        </p:spPr>
      </p:pic>
      <p:sp>
        <p:nvSpPr>
          <p:cNvPr id="10" name="Rectangle 9"/>
          <p:cNvSpPr/>
          <p:nvPr/>
        </p:nvSpPr>
        <p:spPr>
          <a:xfrm>
            <a:off x="4038600" y="4648200"/>
            <a:ext cx="4572000" cy="954107"/>
          </a:xfrm>
          <a:prstGeom prst="rect">
            <a:avLst/>
          </a:prstGeom>
        </p:spPr>
        <p:txBody>
          <a:bodyPr>
            <a:spAutoFit/>
          </a:bodyPr>
          <a:lstStyle/>
          <a:p>
            <a:r>
              <a:rPr lang="en-US" dirty="0" smtClean="0"/>
              <a:t>Class </a:t>
            </a:r>
            <a:r>
              <a:rPr lang="en-US" dirty="0" err="1" smtClean="0">
                <a:hlinkClick r:id="rId5" tooltip="class in java.util.concurrent.atomic"/>
              </a:rPr>
              <a:t>LongAdder</a:t>
            </a:r>
            <a:r>
              <a:rPr lang="en-US" dirty="0" smtClean="0"/>
              <a:t> provides analogs of the functionality of this class for the common special case of maintaining counts and sums. The call new </a:t>
            </a:r>
            <a:r>
              <a:rPr lang="en-US" dirty="0" err="1" smtClean="0"/>
              <a:t>LongAdder</a:t>
            </a:r>
            <a:r>
              <a:rPr lang="en-US" dirty="0" smtClean="0"/>
              <a:t>() is equivalent to new </a:t>
            </a:r>
            <a:r>
              <a:rPr lang="en-US" dirty="0" err="1" smtClean="0"/>
              <a:t>LongAccumulator</a:t>
            </a:r>
            <a:r>
              <a:rPr lang="en-US" dirty="0" smtClean="0"/>
              <a:t>((x, y) -&gt; x + y, 0L.</a:t>
            </a:r>
            <a:endParaRPr lang="en-US" dirty="0"/>
          </a:p>
        </p:txBody>
      </p:sp>
    </p:spTree>
  </p:cSld>
  <p:clrMapOvr>
    <a:masterClrMapping/>
  </p:clrMapOvr>
  <p:transition spd="slow">
    <p:cut/>
  </p:transition>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err="1" smtClean="0"/>
              <a:t>StampedLock</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sp>
        <p:nvSpPr>
          <p:cNvPr id="10" name="Rectangle 9"/>
          <p:cNvSpPr/>
          <p:nvPr/>
        </p:nvSpPr>
        <p:spPr>
          <a:xfrm>
            <a:off x="457200" y="1905000"/>
            <a:ext cx="4572000" cy="738664"/>
          </a:xfrm>
          <a:prstGeom prst="rect">
            <a:avLst/>
          </a:prstGeom>
        </p:spPr>
        <p:txBody>
          <a:bodyPr>
            <a:spAutoFit/>
          </a:bodyPr>
          <a:lstStyle/>
          <a:p>
            <a:r>
              <a:rPr lang="en-US" dirty="0" err="1" smtClean="0">
                <a:hlinkClick r:id="rId4"/>
              </a:rPr>
              <a:t>ReadWriteLocks</a:t>
            </a:r>
            <a:r>
              <a:rPr lang="en-US" dirty="0" smtClean="0"/>
              <a:t>  You can specify which threads block everyone else (writers), and which ones play well with others for consuming content (readers)</a:t>
            </a:r>
            <a:endParaRPr lang="en-US" dirty="0"/>
          </a:p>
        </p:txBody>
      </p:sp>
      <p:sp>
        <p:nvSpPr>
          <p:cNvPr id="7" name="Rectangle 6"/>
          <p:cNvSpPr/>
          <p:nvPr/>
        </p:nvSpPr>
        <p:spPr>
          <a:xfrm>
            <a:off x="152400" y="4038600"/>
            <a:ext cx="4572000" cy="2246769"/>
          </a:xfrm>
          <a:prstGeom prst="rect">
            <a:avLst/>
          </a:prstGeom>
        </p:spPr>
        <p:txBody>
          <a:bodyPr>
            <a:spAutoFit/>
          </a:bodyPr>
          <a:lstStyle/>
          <a:p>
            <a:r>
              <a:rPr lang="en-US" b="1" dirty="0" smtClean="0"/>
              <a:t>Optimistic locking</a:t>
            </a:r>
            <a:r>
              <a:rPr lang="en-US" dirty="0" smtClean="0"/>
              <a:t>. The most important piece in terms of new capabilities for this lock is the new Optimistic locking mode. Research and practical experience show that read operations are for the most part not contended with write operations. </a:t>
            </a:r>
            <a:r>
              <a:rPr lang="en-US" dirty="0" err="1" smtClean="0"/>
              <a:t>Asa</a:t>
            </a:r>
            <a:r>
              <a:rPr lang="en-US" dirty="0" smtClean="0"/>
              <a:t> result, acquiring a full-blown read lock may prove to be overkill. A better approach may be to go ahead and perform the read, and at the end of it see whether the value has been actually modified in the meanwhile. If that was the case you can retry the read, or upgrade to a heavier lock.</a:t>
            </a:r>
            <a:endParaRPr lang="en-US" dirty="0"/>
          </a:p>
        </p:txBody>
      </p:sp>
      <p:sp>
        <p:nvSpPr>
          <p:cNvPr id="8" name="Rectangle 7"/>
          <p:cNvSpPr/>
          <p:nvPr/>
        </p:nvSpPr>
        <p:spPr>
          <a:xfrm>
            <a:off x="2743200" y="5410200"/>
            <a:ext cx="4572000" cy="307777"/>
          </a:xfrm>
          <a:prstGeom prst="rect">
            <a:avLst/>
          </a:prstGeom>
        </p:spPr>
        <p:txBody>
          <a:bodyPr wrap="square">
            <a:spAutoFit/>
          </a:bodyPr>
          <a:lstStyle/>
          <a:p>
            <a:endParaRPr lang="en-US" dirty="0"/>
          </a:p>
        </p:txBody>
      </p:sp>
      <p:pic>
        <p:nvPicPr>
          <p:cNvPr id="5123" name="Picture 3"/>
          <p:cNvPicPr>
            <a:picLocks noChangeAspect="1" noChangeArrowheads="1"/>
          </p:cNvPicPr>
          <p:nvPr/>
        </p:nvPicPr>
        <p:blipFill>
          <a:blip r:embed="rId5"/>
          <a:srcRect/>
          <a:stretch>
            <a:fillRect/>
          </a:stretch>
        </p:blipFill>
        <p:spPr bwMode="auto">
          <a:xfrm>
            <a:off x="4038600" y="2514600"/>
            <a:ext cx="4924425" cy="1485900"/>
          </a:xfrm>
          <a:prstGeom prst="rect">
            <a:avLst/>
          </a:prstGeom>
          <a:noFill/>
          <a:ln w="9525">
            <a:noFill/>
            <a:miter lim="800000"/>
            <a:headEnd/>
            <a:tailEnd/>
          </a:ln>
        </p:spPr>
      </p:pic>
      <p:pic>
        <p:nvPicPr>
          <p:cNvPr id="5124" name="Picture 4"/>
          <p:cNvPicPr>
            <a:picLocks noChangeAspect="1" noChangeArrowheads="1"/>
          </p:cNvPicPr>
          <p:nvPr/>
        </p:nvPicPr>
        <p:blipFill>
          <a:blip r:embed="rId6"/>
          <a:srcRect/>
          <a:stretch>
            <a:fillRect/>
          </a:stretch>
        </p:blipFill>
        <p:spPr bwMode="auto">
          <a:xfrm>
            <a:off x="4953000" y="4343400"/>
            <a:ext cx="3638550" cy="1876425"/>
          </a:xfrm>
          <a:prstGeom prst="rect">
            <a:avLst/>
          </a:prstGeom>
          <a:noFill/>
          <a:ln w="9525">
            <a:noFill/>
            <a:miter lim="800000"/>
            <a:headEnd/>
            <a:tailEnd/>
          </a:ln>
        </p:spPr>
      </p:pic>
    </p:spTree>
  </p:cSld>
  <p:clrMapOvr>
    <a:masterClrMapping/>
  </p:clrMapOvr>
  <p:transition spd="slow">
    <p:cut/>
  </p:transition>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lvl="0" algn="l">
              <a:buClr>
                <a:schemeClr val="dk1"/>
              </a:buClr>
              <a:buSzPct val="25000"/>
            </a:pPr>
            <a:r>
              <a:rPr lang="en-US" sz="4000" dirty="0" smtClean="0">
                <a:solidFill>
                  <a:schemeClr val="dk1"/>
                </a:solidFill>
                <a:latin typeface="Open Sans"/>
                <a:ea typeface="Open Sans"/>
                <a:cs typeface="Open Sans"/>
                <a:sym typeface="Open Sans"/>
              </a:rPr>
              <a:t>Concurrency</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472066" name="Picture 2"/>
          <p:cNvPicPr>
            <a:picLocks noChangeAspect="1" noChangeArrowheads="1"/>
          </p:cNvPicPr>
          <p:nvPr/>
        </p:nvPicPr>
        <p:blipFill>
          <a:blip r:embed="rId4"/>
          <a:srcRect/>
          <a:stretch>
            <a:fillRect/>
          </a:stretch>
        </p:blipFill>
        <p:spPr bwMode="auto">
          <a:xfrm>
            <a:off x="400050" y="1857375"/>
            <a:ext cx="6305550" cy="1876425"/>
          </a:xfrm>
          <a:prstGeom prst="rect">
            <a:avLst/>
          </a:prstGeom>
          <a:noFill/>
          <a:ln w="9525">
            <a:noFill/>
            <a:miter lim="800000"/>
            <a:headEnd/>
            <a:tailEnd/>
          </a:ln>
        </p:spPr>
      </p:pic>
      <p:pic>
        <p:nvPicPr>
          <p:cNvPr id="472067" name="Picture 3"/>
          <p:cNvPicPr>
            <a:picLocks noChangeAspect="1" noChangeArrowheads="1"/>
          </p:cNvPicPr>
          <p:nvPr/>
        </p:nvPicPr>
        <p:blipFill>
          <a:blip r:embed="rId5"/>
          <a:srcRect/>
          <a:stretch>
            <a:fillRect/>
          </a:stretch>
        </p:blipFill>
        <p:spPr bwMode="auto">
          <a:xfrm>
            <a:off x="2286000" y="4038600"/>
            <a:ext cx="6286500" cy="1876425"/>
          </a:xfrm>
          <a:prstGeom prst="rect">
            <a:avLst/>
          </a:prstGeom>
          <a:noFill/>
          <a:ln w="9525">
            <a:noFill/>
            <a:miter lim="800000"/>
            <a:headEnd/>
            <a:tailEnd/>
          </a:ln>
        </p:spPr>
      </p:pic>
    </p:spTree>
  </p:cSld>
  <p:clrMapOvr>
    <a:masterClrMapping/>
  </p:clrMapOvr>
  <p:transition spd="slow">
    <p:cut/>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lvl="0" algn="l">
              <a:buClr>
                <a:schemeClr val="dk1"/>
              </a:buClr>
              <a:buSzPct val="25000"/>
            </a:pPr>
            <a:r>
              <a:rPr lang="en-US" sz="4000" dirty="0" smtClean="0">
                <a:solidFill>
                  <a:schemeClr val="dk1"/>
                </a:solidFill>
                <a:latin typeface="Open Sans"/>
                <a:ea typeface="Open Sans"/>
                <a:cs typeface="Open Sans"/>
                <a:sym typeface="Open Sans"/>
              </a:rPr>
              <a:t>Concurrency - streams</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473090" name="Picture 2"/>
          <p:cNvPicPr>
            <a:picLocks noChangeAspect="1" noChangeArrowheads="1"/>
          </p:cNvPicPr>
          <p:nvPr/>
        </p:nvPicPr>
        <p:blipFill>
          <a:blip r:embed="rId4"/>
          <a:srcRect/>
          <a:stretch>
            <a:fillRect/>
          </a:stretch>
        </p:blipFill>
        <p:spPr bwMode="auto">
          <a:xfrm>
            <a:off x="1219200" y="2057400"/>
            <a:ext cx="6267450" cy="3533775"/>
          </a:xfrm>
          <a:prstGeom prst="rect">
            <a:avLst/>
          </a:prstGeom>
          <a:noFill/>
          <a:ln w="9525">
            <a:noFill/>
            <a:miter lim="800000"/>
            <a:headEnd/>
            <a:tailEnd/>
          </a:ln>
        </p:spPr>
      </p:pic>
    </p:spTree>
  </p:cSld>
  <p:clrMapOvr>
    <a:masterClrMapping/>
  </p:clrMapOvr>
  <p:transition spd="slow">
    <p:cut/>
  </p:transition>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lvl="0" algn="l">
              <a:buClr>
                <a:schemeClr val="dk1"/>
              </a:buClr>
              <a:buSzPct val="25000"/>
            </a:pPr>
            <a:r>
              <a:rPr lang="en-US" sz="4000" dirty="0" smtClean="0">
                <a:solidFill>
                  <a:schemeClr val="dk1"/>
                </a:solidFill>
                <a:latin typeface="Open Sans"/>
                <a:ea typeface="Open Sans"/>
                <a:cs typeface="Open Sans"/>
                <a:sym typeface="Open Sans"/>
              </a:rPr>
              <a:t>Concurrency – Single List</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1026" name="Picture 2"/>
          <p:cNvPicPr>
            <a:picLocks noChangeAspect="1" noChangeArrowheads="1"/>
          </p:cNvPicPr>
          <p:nvPr/>
        </p:nvPicPr>
        <p:blipFill>
          <a:blip r:embed="rId4"/>
          <a:srcRect/>
          <a:stretch>
            <a:fillRect/>
          </a:stretch>
        </p:blipFill>
        <p:spPr bwMode="auto">
          <a:xfrm>
            <a:off x="1676400" y="1524000"/>
            <a:ext cx="5715000" cy="4695825"/>
          </a:xfrm>
          <a:prstGeom prst="rect">
            <a:avLst/>
          </a:prstGeom>
          <a:noFill/>
          <a:ln w="9525">
            <a:noFill/>
            <a:miter lim="800000"/>
            <a:headEnd/>
            <a:tailEnd/>
          </a:ln>
        </p:spPr>
      </p:pic>
    </p:spTree>
  </p:cSld>
  <p:clrMapOvr>
    <a:masterClrMapping/>
  </p:clrMapOvr>
  <p:transition spd="slow">
    <p:cut/>
  </p:transition>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lvl="0" algn="l">
              <a:buClr>
                <a:schemeClr val="dk1"/>
              </a:buClr>
              <a:buSzPct val="25000"/>
            </a:pPr>
            <a:r>
              <a:rPr lang="en-US" sz="4000" dirty="0" smtClean="0">
                <a:solidFill>
                  <a:schemeClr val="dk1"/>
                </a:solidFill>
                <a:latin typeface="Open Sans"/>
                <a:ea typeface="Open Sans"/>
                <a:cs typeface="Open Sans"/>
                <a:sym typeface="Open Sans"/>
              </a:rPr>
              <a:t>Concurrency – Parallel task</a:t>
            </a: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2050" name="Picture 2"/>
          <p:cNvPicPr>
            <a:picLocks noChangeAspect="1" noChangeArrowheads="1"/>
          </p:cNvPicPr>
          <p:nvPr/>
        </p:nvPicPr>
        <p:blipFill>
          <a:blip r:embed="rId4"/>
          <a:srcRect/>
          <a:stretch>
            <a:fillRect/>
          </a:stretch>
        </p:blipFill>
        <p:spPr bwMode="auto">
          <a:xfrm>
            <a:off x="1766888" y="1872355"/>
            <a:ext cx="5610225" cy="3686175"/>
          </a:xfrm>
          <a:prstGeom prst="rect">
            <a:avLst/>
          </a:prstGeom>
          <a:noFill/>
          <a:ln w="9525">
            <a:noFill/>
            <a:miter lim="800000"/>
            <a:headEnd/>
            <a:tailEnd/>
          </a:ln>
        </p:spPr>
      </p:pic>
    </p:spTree>
  </p:cSld>
  <p:clrMapOvr>
    <a:masterClrMapping/>
  </p:clrMapOvr>
  <p:transition spd="slow">
    <p:cut/>
  </p:transition>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3074" name="Picture 2"/>
          <p:cNvPicPr>
            <a:picLocks noChangeAspect="1" noChangeArrowheads="1"/>
          </p:cNvPicPr>
          <p:nvPr/>
        </p:nvPicPr>
        <p:blipFill>
          <a:blip r:embed="rId4"/>
          <a:srcRect/>
          <a:stretch>
            <a:fillRect/>
          </a:stretch>
        </p:blipFill>
        <p:spPr bwMode="auto">
          <a:xfrm>
            <a:off x="1447800" y="2590800"/>
            <a:ext cx="5657850" cy="1638300"/>
          </a:xfrm>
          <a:prstGeom prst="rect">
            <a:avLst/>
          </a:prstGeom>
          <a:noFill/>
          <a:ln w="9525">
            <a:noFill/>
            <a:miter lim="800000"/>
            <a:headEnd/>
            <a:tailEnd/>
          </a:ln>
        </p:spPr>
      </p:pic>
    </p:spTree>
  </p:cSld>
  <p:clrMapOvr>
    <a:masterClrMapping/>
  </p:clrMapOvr>
  <p:transition spd="slow">
    <p:cut/>
  </p:transition>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1026" name="Picture 2"/>
          <p:cNvPicPr>
            <a:picLocks noChangeAspect="1" noChangeArrowheads="1"/>
          </p:cNvPicPr>
          <p:nvPr/>
        </p:nvPicPr>
        <p:blipFill>
          <a:blip r:embed="rId4"/>
          <a:srcRect/>
          <a:stretch>
            <a:fillRect/>
          </a:stretch>
        </p:blipFill>
        <p:spPr bwMode="auto">
          <a:xfrm>
            <a:off x="533400" y="2590800"/>
            <a:ext cx="8077200" cy="1962150"/>
          </a:xfrm>
          <a:prstGeom prst="rect">
            <a:avLst/>
          </a:prstGeom>
          <a:noFill/>
          <a:ln w="9525">
            <a:noFill/>
            <a:miter lim="800000"/>
            <a:headEnd/>
            <a:tailEnd/>
          </a:ln>
        </p:spPr>
      </p:pic>
      <p:sp>
        <p:nvSpPr>
          <p:cNvPr id="7" name="TextBox 6"/>
          <p:cNvSpPr txBox="1"/>
          <p:nvPr/>
        </p:nvSpPr>
        <p:spPr>
          <a:xfrm>
            <a:off x="1524000" y="1752600"/>
            <a:ext cx="1600200" cy="400110"/>
          </a:xfrm>
          <a:prstGeom prst="rect">
            <a:avLst/>
          </a:prstGeom>
          <a:noFill/>
        </p:spPr>
        <p:txBody>
          <a:bodyPr wrap="square" rtlCol="0">
            <a:spAutoFit/>
          </a:bodyPr>
          <a:lstStyle/>
          <a:p>
            <a:r>
              <a:rPr lang="en-US" sz="2000" dirty="0" smtClean="0"/>
              <a:t>Java 5</a:t>
            </a:r>
            <a:endParaRPr lang="en-US" sz="2000"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25"/>
        <p:cNvGrpSpPr/>
        <p:nvPr/>
      </p:nvGrpSpPr>
      <p:grpSpPr>
        <a:xfrm>
          <a:off x="0" y="0"/>
          <a:ext cx="0" cy="0"/>
          <a:chOff x="0" y="0"/>
          <a:chExt cx="0" cy="0"/>
        </a:xfrm>
      </p:grpSpPr>
      <p:sp>
        <p:nvSpPr>
          <p:cNvPr id="226" name="Shape 226"/>
          <p:cNvSpPr txBox="1"/>
          <p:nvPr/>
        </p:nvSpPr>
        <p:spPr>
          <a:xfrm>
            <a:off x="179386" y="2924175"/>
            <a:ext cx="8785225" cy="37449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227" name="Shape 22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28" name="Shape 22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29" name="Shape 229"/>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An interface method with a default implementation is called:</a:t>
            </a:r>
            <a:br>
              <a:rPr lang="en-US" sz="2000" b="0" i="0" u="none" strike="noStrike" cap="none" baseline="0">
                <a:solidFill>
                  <a:schemeClr val="dk1"/>
                </a:solidFill>
                <a:latin typeface="Open Sans"/>
                <a:ea typeface="Open Sans"/>
                <a:cs typeface="Open Sans"/>
                <a:sym typeface="Open Sans"/>
              </a:rPr>
            </a:br>
            <a:r>
              <a:rPr lang="en-US" sz="2000" b="1" i="0" u="none" strike="noStrike" cap="none" baseline="0">
                <a:solidFill>
                  <a:schemeClr val="dk1"/>
                </a:solidFill>
                <a:latin typeface="Open Sans"/>
                <a:ea typeface="Open Sans"/>
                <a:cs typeface="Open Sans"/>
                <a:sym typeface="Open Sans"/>
              </a:rPr>
              <a:t>Defender-method</a:t>
            </a:r>
            <a:r>
              <a:rPr lang="en-US" sz="2000" b="0" i="0" u="none" strike="noStrike" cap="none" baseline="0">
                <a:solidFill>
                  <a:schemeClr val="dk1"/>
                </a:solidFill>
                <a:latin typeface="Open Sans"/>
                <a:ea typeface="Open Sans"/>
                <a:cs typeface="Open Sans"/>
                <a:sym typeface="Open Sans"/>
              </a:rPr>
              <a:t> or </a:t>
            </a:r>
            <a:r>
              <a:rPr lang="en-US" sz="2000" b="1" i="0" u="none" strike="noStrike" cap="none" baseline="0">
                <a:solidFill>
                  <a:schemeClr val="dk1"/>
                </a:solidFill>
                <a:latin typeface="Open Sans"/>
                <a:ea typeface="Open Sans"/>
                <a:cs typeface="Open Sans"/>
                <a:sym typeface="Open Sans"/>
              </a:rPr>
              <a:t>Virtual extension method</a:t>
            </a:r>
            <a:r>
              <a:rPr lang="en-US" sz="2000" b="0" i="0" u="none" strike="noStrike" cap="none" baseline="0">
                <a:solidFill>
                  <a:schemeClr val="dk1"/>
                </a:solidFill>
                <a:latin typeface="Open Sans"/>
                <a:ea typeface="Open Sans"/>
                <a:cs typeface="Open Sans"/>
                <a:sym typeface="Open Sans"/>
              </a:rPr>
              <a:t>.</a:t>
            </a:r>
            <a:r>
              <a:rPr lang="en-US" sz="1600" b="0" i="0" u="none" strike="noStrike" cap="none" baseline="0">
                <a:solidFill>
                  <a:schemeClr val="dk1"/>
                </a:solidFill>
                <a:latin typeface="Open Sans"/>
                <a:ea typeface="Open Sans"/>
                <a:cs typeface="Open Sans"/>
                <a:sym typeface="Open Sans"/>
              </a:rPr>
              <a:t>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doSomethingElse();</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2050" name="Picture 2"/>
          <p:cNvPicPr>
            <a:picLocks noChangeAspect="1" noChangeArrowheads="1"/>
          </p:cNvPicPr>
          <p:nvPr/>
        </p:nvPicPr>
        <p:blipFill>
          <a:blip r:embed="rId4"/>
          <a:srcRect/>
          <a:stretch>
            <a:fillRect/>
          </a:stretch>
        </p:blipFill>
        <p:spPr bwMode="auto">
          <a:xfrm>
            <a:off x="595313" y="1961220"/>
            <a:ext cx="7953375" cy="952500"/>
          </a:xfrm>
          <a:prstGeom prst="rect">
            <a:avLst/>
          </a:prstGeom>
          <a:noFill/>
          <a:ln w="9525">
            <a:noFill/>
            <a:miter lim="800000"/>
            <a:headEnd/>
            <a:tailEnd/>
          </a:ln>
        </p:spPr>
      </p:pic>
    </p:spTree>
  </p:cSld>
  <p:clrMapOvr>
    <a:masterClrMapping/>
  </p:clrMapOvr>
  <p:transition spd="slow">
    <p:cut/>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3075" name="Picture 3"/>
          <p:cNvPicPr>
            <a:picLocks noChangeAspect="1" noChangeArrowheads="1"/>
          </p:cNvPicPr>
          <p:nvPr/>
        </p:nvPicPr>
        <p:blipFill>
          <a:blip r:embed="rId4"/>
          <a:srcRect/>
          <a:stretch>
            <a:fillRect/>
          </a:stretch>
        </p:blipFill>
        <p:spPr bwMode="auto">
          <a:xfrm>
            <a:off x="400050" y="1662351"/>
            <a:ext cx="8343900" cy="4943475"/>
          </a:xfrm>
          <a:prstGeom prst="rect">
            <a:avLst/>
          </a:prstGeom>
          <a:noFill/>
          <a:ln w="9525">
            <a:noFill/>
            <a:miter lim="800000"/>
            <a:headEnd/>
            <a:tailEnd/>
          </a:ln>
        </p:spPr>
      </p:pic>
    </p:spTree>
  </p:cSld>
  <p:clrMapOvr>
    <a:masterClrMapping/>
  </p:clrMapOvr>
  <p:transition spd="slow">
    <p:cut/>
  </p:transition>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4098" name="Picture 2"/>
          <p:cNvPicPr>
            <a:picLocks noChangeAspect="1" noChangeArrowheads="1"/>
          </p:cNvPicPr>
          <p:nvPr/>
        </p:nvPicPr>
        <p:blipFill>
          <a:blip r:embed="rId4"/>
          <a:srcRect/>
          <a:stretch>
            <a:fillRect/>
          </a:stretch>
        </p:blipFill>
        <p:spPr bwMode="auto">
          <a:xfrm>
            <a:off x="447675" y="1639684"/>
            <a:ext cx="8248650" cy="4724400"/>
          </a:xfrm>
          <a:prstGeom prst="rect">
            <a:avLst/>
          </a:prstGeom>
          <a:noFill/>
          <a:ln w="9525">
            <a:noFill/>
            <a:miter lim="800000"/>
            <a:headEnd/>
            <a:tailEnd/>
          </a:ln>
        </p:spPr>
      </p:pic>
    </p:spTree>
  </p:cSld>
  <p:clrMapOvr>
    <a:masterClrMapping/>
  </p:clrMapOvr>
  <p:transition spd="slow">
    <p:cut/>
  </p:transition>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5122" name="Picture 2"/>
          <p:cNvPicPr>
            <a:picLocks noChangeAspect="1" noChangeArrowheads="1"/>
          </p:cNvPicPr>
          <p:nvPr/>
        </p:nvPicPr>
        <p:blipFill>
          <a:blip r:embed="rId4"/>
          <a:srcRect/>
          <a:stretch>
            <a:fillRect/>
          </a:stretch>
        </p:blipFill>
        <p:spPr bwMode="auto">
          <a:xfrm>
            <a:off x="533400" y="1828800"/>
            <a:ext cx="7991475" cy="1447800"/>
          </a:xfrm>
          <a:prstGeom prst="rect">
            <a:avLst/>
          </a:prstGeom>
          <a:noFill/>
          <a:ln w="9525">
            <a:noFill/>
            <a:miter lim="800000"/>
            <a:headEnd/>
            <a:tailEnd/>
          </a:ln>
        </p:spPr>
      </p:pic>
      <p:pic>
        <p:nvPicPr>
          <p:cNvPr id="5123" name="Picture 3"/>
          <p:cNvPicPr>
            <a:picLocks noChangeAspect="1" noChangeArrowheads="1"/>
          </p:cNvPicPr>
          <p:nvPr/>
        </p:nvPicPr>
        <p:blipFill>
          <a:blip r:embed="rId5"/>
          <a:srcRect/>
          <a:stretch>
            <a:fillRect/>
          </a:stretch>
        </p:blipFill>
        <p:spPr bwMode="auto">
          <a:xfrm>
            <a:off x="533400" y="3505200"/>
            <a:ext cx="7353300" cy="1352550"/>
          </a:xfrm>
          <a:prstGeom prst="rect">
            <a:avLst/>
          </a:prstGeom>
          <a:noFill/>
          <a:ln w="9525">
            <a:noFill/>
            <a:miter lim="800000"/>
            <a:headEnd/>
            <a:tailEnd/>
          </a:ln>
        </p:spPr>
      </p:pic>
    </p:spTree>
  </p:cSld>
  <p:clrMapOvr>
    <a:masterClrMapping/>
  </p:clrMapOvr>
  <p:transition spd="slow">
    <p:cut/>
  </p:transition>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4"/>
        <p:cNvGrpSpPr/>
        <p:nvPr/>
      </p:nvGrpSpPr>
      <p:grpSpPr>
        <a:xfrm>
          <a:off x="0" y="0"/>
          <a:ext cx="0" cy="0"/>
          <a:chOff x="0" y="0"/>
          <a:chExt cx="0" cy="0"/>
        </a:xfrm>
      </p:grpSpPr>
      <p:sp>
        <p:nvSpPr>
          <p:cNvPr id="1955" name="Shape 1955"/>
          <p:cNvSpPr txBox="1">
            <a:spLocks noGrp="1"/>
          </p:cNvSpPr>
          <p:nvPr>
            <p:ph type="ctrTitle"/>
          </p:nvPr>
        </p:nvSpPr>
        <p:spPr>
          <a:xfrm>
            <a:off x="1447800" y="533400"/>
            <a:ext cx="8137525" cy="1150936"/>
          </a:xfrm>
          <a:prstGeom prst="rect">
            <a:avLst/>
          </a:prstGeom>
          <a:noFill/>
          <a:ln>
            <a:noFill/>
          </a:ln>
        </p:spPr>
        <p:txBody>
          <a:bodyPr lIns="91425" tIns="45700" rIns="91425" bIns="45700" anchor="ctr" anchorCtr="0">
            <a:noAutofit/>
          </a:bodyPr>
          <a:lstStyle/>
          <a:p>
            <a:pPr algn="l">
              <a:buClr>
                <a:schemeClr val="dk1"/>
              </a:buClr>
              <a:buSzPct val="25000"/>
            </a:pPr>
            <a:r>
              <a:rPr lang="en-US" sz="4000" dirty="0" smtClean="0">
                <a:solidFill>
                  <a:schemeClr val="dk1"/>
                </a:solidFill>
                <a:latin typeface="Open Sans"/>
                <a:ea typeface="Open Sans"/>
                <a:cs typeface="Open Sans"/>
                <a:sym typeface="Open Sans"/>
              </a:rPr>
              <a:t/>
            </a:r>
            <a:br>
              <a:rPr lang="en-US" sz="4000" dirty="0" smtClean="0">
                <a:solidFill>
                  <a:schemeClr val="dk1"/>
                </a:solidFill>
                <a:latin typeface="Open Sans"/>
                <a:ea typeface="Open Sans"/>
                <a:cs typeface="Open Sans"/>
                <a:sym typeface="Open Sans"/>
              </a:rPr>
            </a:br>
            <a:r>
              <a:rPr lang="en-US" sz="4000" dirty="0" err="1" smtClean="0"/>
              <a:t>CompletableFuture</a:t>
            </a:r>
            <a:r>
              <a:rPr lang="en-US" sz="4000" dirty="0" smtClean="0"/>
              <a:t/>
            </a:r>
            <a:br>
              <a:rPr lang="en-US" sz="4000" dirty="0" smtClean="0"/>
            </a:br>
            <a:endParaRPr lang="en-US" sz="4000" b="0" i="0" u="none" strike="noStrike" cap="none" baseline="0" dirty="0">
              <a:solidFill>
                <a:schemeClr val="dk1"/>
              </a:solidFill>
              <a:latin typeface="Open Sans"/>
              <a:ea typeface="Open Sans"/>
              <a:cs typeface="Open Sans"/>
              <a:sym typeface="Open Sans"/>
            </a:endParaRPr>
          </a:p>
        </p:txBody>
      </p:sp>
      <p:pic>
        <p:nvPicPr>
          <p:cNvPr id="1956" name="Shape 195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957" name="Shape 1957"/>
          <p:cNvSpPr txBox="1"/>
          <p:nvPr/>
        </p:nvSpPr>
        <p:spPr>
          <a:xfrm>
            <a:off x="323850" y="1846261"/>
            <a:ext cx="882014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400"/>
              </a:spcBef>
              <a:spcAft>
                <a:spcPts val="0"/>
              </a:spcAft>
              <a:buClr>
                <a:srgbClr val="000000"/>
              </a:buClr>
              <a:buSzPct val="100000"/>
            </a:pPr>
            <a:endParaRPr lang="en-US" sz="1600" b="0" i="0" u="none" strike="noStrike" cap="none" baseline="0" dirty="0">
              <a:solidFill>
                <a:srgbClr val="000000"/>
              </a:solidFill>
              <a:latin typeface="Open Sans"/>
              <a:ea typeface="Open Sans"/>
              <a:cs typeface="Open Sans"/>
              <a:sym typeface="Open Sans"/>
            </a:endParaRPr>
          </a:p>
        </p:txBody>
      </p:sp>
      <p:pic>
        <p:nvPicPr>
          <p:cNvPr id="6146" name="Picture 2"/>
          <p:cNvPicPr>
            <a:picLocks noChangeAspect="1" noChangeArrowheads="1"/>
          </p:cNvPicPr>
          <p:nvPr/>
        </p:nvPicPr>
        <p:blipFill>
          <a:blip r:embed="rId4"/>
          <a:srcRect/>
          <a:stretch>
            <a:fillRect/>
          </a:stretch>
        </p:blipFill>
        <p:spPr bwMode="auto">
          <a:xfrm>
            <a:off x="647700" y="2319338"/>
            <a:ext cx="7848600" cy="2219325"/>
          </a:xfrm>
          <a:prstGeom prst="rect">
            <a:avLst/>
          </a:prstGeom>
          <a:noFill/>
          <a:ln w="9525">
            <a:noFill/>
            <a:miter lim="800000"/>
            <a:headEnd/>
            <a:tailEnd/>
          </a:ln>
        </p:spPr>
      </p:pic>
    </p:spTree>
  </p:cSld>
  <p:clrMapOvr>
    <a:masterClrMapping/>
  </p:clrMapOvr>
  <p:transition spd="slow">
    <p:cut/>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Shape 472"/>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473" name="Shape 473"/>
          <p:cNvSpPr txBox="1"/>
          <p:nvPr/>
        </p:nvSpPr>
        <p:spPr>
          <a:xfrm>
            <a:off x="685800" y="765175"/>
            <a:ext cx="7772400" cy="1470024"/>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Open Sans"/>
              <a:buNone/>
            </a:pPr>
            <a:r>
              <a:rPr lang="en-US" sz="5500" b="0" i="0" u="none" strike="noStrike" cap="none" baseline="0">
                <a:solidFill>
                  <a:schemeClr val="dk1"/>
                </a:solidFill>
                <a:latin typeface="Open Sans"/>
                <a:ea typeface="Open Sans"/>
                <a:cs typeface="Open Sans"/>
                <a:sym typeface="Open Sans"/>
              </a:rPr>
              <a:t>THANK YOU</a:t>
            </a:r>
          </a:p>
        </p:txBody>
      </p:sp>
      <p:sp>
        <p:nvSpPr>
          <p:cNvPr id="474" name="Shape 474"/>
          <p:cNvSpPr txBox="1"/>
          <p:nvPr/>
        </p:nvSpPr>
        <p:spPr>
          <a:xfrm>
            <a:off x="2771775" y="2924175"/>
            <a:ext cx="3529012" cy="172878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2000" b="0" i="0" u="none" strike="noStrike" cap="none" baseline="0" dirty="0" err="1" smtClean="0">
                <a:solidFill>
                  <a:schemeClr val="dk1"/>
                </a:solidFill>
                <a:latin typeface="Open Sans"/>
                <a:ea typeface="Open Sans"/>
                <a:cs typeface="Open Sans"/>
                <a:sym typeface="Open Sans"/>
              </a:rPr>
              <a:t>Chaim</a:t>
            </a:r>
            <a:r>
              <a:rPr lang="en-US" sz="2000" b="0" i="0" u="none" strike="noStrike" cap="none" baseline="0" dirty="0" smtClean="0">
                <a:solidFill>
                  <a:schemeClr val="dk1"/>
                </a:solidFill>
                <a:latin typeface="Open Sans"/>
                <a:ea typeface="Open Sans"/>
                <a:cs typeface="Open Sans"/>
                <a:sym typeface="Open Sans"/>
              </a:rPr>
              <a:t> Turkel</a:t>
            </a:r>
            <a:endParaRPr lang="en-US" sz="2000" b="0" i="0" u="none" strike="noStrike" cap="none" baseline="0" dirty="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ct val="25000"/>
              <a:buFont typeface="Open Sans"/>
              <a:buNone/>
            </a:pPr>
            <a:r>
              <a:rPr lang="en-US" sz="2000" b="0" i="0" u="none" strike="noStrike" cap="none" baseline="0" dirty="0">
                <a:solidFill>
                  <a:schemeClr val="dk1"/>
                </a:solidFill>
                <a:latin typeface="Open Sans"/>
                <a:ea typeface="Open Sans"/>
                <a:cs typeface="Open Sans"/>
                <a:sym typeface="Open Sans"/>
              </a:rPr>
              <a:t>Email</a:t>
            </a:r>
            <a:r>
              <a:rPr lang="en-US" sz="2000" b="0" i="0" u="none" strike="noStrike" cap="none" baseline="0">
                <a:solidFill>
                  <a:schemeClr val="dk1"/>
                </a:solidFill>
                <a:latin typeface="Open Sans"/>
                <a:ea typeface="Open Sans"/>
                <a:cs typeface="Open Sans"/>
                <a:sym typeface="Open Sans"/>
              </a:rPr>
              <a:t>: </a:t>
            </a:r>
            <a:r>
              <a:rPr lang="en-US" sz="2000" smtClean="0">
                <a:solidFill>
                  <a:schemeClr val="dk1"/>
                </a:solidFill>
                <a:latin typeface="Open Sans"/>
                <a:ea typeface="Open Sans"/>
                <a:cs typeface="Open Sans"/>
                <a:sym typeface="Open Sans"/>
              </a:rPr>
              <a:t>chaim</a:t>
            </a:r>
            <a:r>
              <a:rPr lang="en-US" sz="2000" b="0" i="0" u="none" strike="noStrike" cap="none" baseline="0" smtClean="0">
                <a:solidFill>
                  <a:schemeClr val="dk1"/>
                </a:solidFill>
                <a:latin typeface="Open Sans"/>
                <a:ea typeface="Open Sans"/>
                <a:cs typeface="Open Sans"/>
                <a:sym typeface="Open Sans"/>
              </a:rPr>
              <a:t>@tikalk.com</a:t>
            </a:r>
            <a:endParaRPr lang="en-US" sz="2000" b="0" i="0" u="none" strike="noStrike" cap="none" baseline="0" dirty="0">
              <a:solidFill>
                <a:schemeClr val="dk1"/>
              </a:solidFill>
              <a:latin typeface="Open Sans"/>
              <a:ea typeface="Open Sans"/>
              <a:cs typeface="Open Sans"/>
              <a:sym typeface="Open Sans"/>
            </a:endParaRPr>
          </a:p>
        </p:txBody>
      </p:sp>
    </p:spTree>
  </p:cSld>
  <p:clrMapOvr>
    <a:masterClrMapping/>
  </p:clrMapOvr>
  <p:transition spd="slow">
    <p:cut/>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Shape 1634"/>
          <p:cNvSpPr txBox="1"/>
          <p:nvPr/>
        </p:nvSpPr>
        <p:spPr>
          <a:xfrm>
            <a:off x="584200" y="2349500"/>
            <a:ext cx="7372349" cy="31670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1635" name="Shape 1635"/>
          <p:cNvPicPr preferRelativeResize="0"/>
          <p:nvPr/>
        </p:nvPicPr>
        <p:blipFill rotWithShape="1">
          <a:blip r:embed="rId3">
            <a:alphaModFix/>
          </a:blip>
          <a:srcRect/>
          <a:stretch/>
        </p:blipFill>
        <p:spPr>
          <a:xfrm>
            <a:off x="6732586" y="3998912"/>
            <a:ext cx="1074737" cy="1392236"/>
          </a:xfrm>
          <a:prstGeom prst="rect">
            <a:avLst/>
          </a:prstGeom>
          <a:noFill/>
          <a:ln>
            <a:noFill/>
          </a:ln>
        </p:spPr>
      </p:pic>
      <p:sp>
        <p:nvSpPr>
          <p:cNvPr id="1636" name="Shape 16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37" name="Shape 1637"/>
          <p:cNvPicPr preferRelativeResize="0"/>
          <p:nvPr/>
        </p:nvPicPr>
        <p:blipFill rotWithShape="1">
          <a:blip r:embed="rId4">
            <a:alphaModFix/>
          </a:blip>
          <a:srcRect/>
          <a:stretch/>
        </p:blipFill>
        <p:spPr>
          <a:xfrm>
            <a:off x="584200" y="260350"/>
            <a:ext cx="747711" cy="1184275"/>
          </a:xfrm>
          <a:prstGeom prst="rect">
            <a:avLst/>
          </a:prstGeom>
          <a:noFill/>
          <a:ln>
            <a:noFill/>
          </a:ln>
        </p:spPr>
      </p:pic>
      <p:pic>
        <p:nvPicPr>
          <p:cNvPr id="1638" name="Shape 1638"/>
          <p:cNvPicPr preferRelativeResize="0"/>
          <p:nvPr/>
        </p:nvPicPr>
        <p:blipFill rotWithShape="1">
          <a:blip r:embed="rId5">
            <a:alphaModFix/>
          </a:blip>
          <a:srcRect/>
          <a:stretch/>
        </p:blipFill>
        <p:spPr>
          <a:xfrm>
            <a:off x="755650" y="2420936"/>
            <a:ext cx="6381749" cy="3048000"/>
          </a:xfrm>
          <a:prstGeom prst="rect">
            <a:avLst/>
          </a:prstGeom>
          <a:noFill/>
          <a:ln>
            <a:noFill/>
          </a:ln>
        </p:spPr>
      </p:pic>
    </p:spTree>
  </p:cSld>
  <p:clrMapOvr>
    <a:masterClrMapping/>
  </p:clrMapOvr>
  <p:transition spd="slow">
    <p:cut/>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Shape 164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44" name="Shape 164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45" name="Shape 1645"/>
          <p:cNvSpPr txBox="1"/>
          <p:nvPr/>
        </p:nvSpPr>
        <p:spPr>
          <a:xfrm>
            <a:off x="323850" y="2133600"/>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There are multiple log files in the logs folder.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Log files are very big and cannot be loaded to the memory.</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Our job is to analyze the logs.</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Do not use try/catch.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Just throw exceptions.</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Shape 1866"/>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67" name="Shape 18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68" name="Shape 18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69" name="Shape 1869"/>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10.    Find how many GET request received</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HowManyGets()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Function&lt;LogEntry, String&gt; </a:t>
            </a:r>
            <a:r>
              <a:rPr lang="en-US" sz="1400" b="0" i="0" u="none" strike="noStrike" cap="none" baseline="0">
                <a:solidFill>
                  <a:srgbClr val="6A3E3E"/>
                </a:solidFill>
                <a:latin typeface="Consolas"/>
                <a:ea typeface="Consolas"/>
                <a:cs typeface="Consolas"/>
                <a:sym typeface="Consolas"/>
              </a:rPr>
              <a:t>parseMethod</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String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.getRequest();</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.substring(0,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.indexOf(</a:t>
            </a:r>
            <a:r>
              <a:rPr lang="en-US" sz="1400" b="0" i="0" u="none" strike="noStrike" cap="none" baseline="0">
                <a:solidFill>
                  <a:srgbClr val="2A00FF"/>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a:latin typeface="Consolas"/>
                <a:ea typeface="Consolas"/>
                <a:cs typeface="Consolas"/>
                <a:sym typeface="Consolas"/>
              </a:rPr>
              <a:t>}</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parseMethod</a:t>
            </a:r>
            <a:r>
              <a:rPr lang="en-US" sz="1400" b="0" i="0" u="none" strike="noStrike" cap="none" baseline="0">
                <a:solidFill>
                  <a:srgbClr val="000000"/>
                </a:solidFill>
                <a:latin typeface="Consolas"/>
                <a:ea typeface="Consolas"/>
                <a:cs typeface="Consolas"/>
                <a:sym typeface="Consolas"/>
              </a:rPr>
              <a:t>.apply(</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).equals(</a:t>
            </a:r>
            <a:r>
              <a:rPr lang="en-US" sz="1400" b="0" i="0" u="none" strike="noStrike" cap="none" baseline="0">
                <a:solidFill>
                  <a:srgbClr val="2A00FF"/>
                </a:solidFill>
                <a:latin typeface="Consolas"/>
                <a:ea typeface="Consolas"/>
                <a:cs typeface="Consolas"/>
                <a:sym typeface="Consolas"/>
              </a:rPr>
              <a:t>"GET"</a:t>
            </a: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.count(); </a:t>
            </a:r>
          </a:p>
          <a:p>
            <a:pPr marL="0" marR="0" lvl="0" indent="0" algn="l" rtl="0">
              <a:lnSpc>
                <a:spcPct val="100000"/>
              </a:lnSpc>
              <a:spcBef>
                <a:spcPts val="280"/>
              </a:spcBef>
              <a:spcAft>
                <a:spcPts val="0"/>
              </a:spcAft>
              <a:buClr>
                <a:srgbClr val="000000"/>
              </a:buClr>
              <a:buSzPct val="25000"/>
              <a:buFont typeface="Consolas"/>
              <a:buNone/>
            </a:pPr>
            <a:r>
              <a:rPr lang="en-US">
                <a:latin typeface="Consolas"/>
                <a:ea typeface="Consolas"/>
                <a:cs typeface="Consolas"/>
                <a:sym typeface="Consolas"/>
              </a:rPr>
              <a:t>}</a:t>
            </a: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Shape 165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51" name="Shape 165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52" name="Shape 1652"/>
          <p:cNvSpPr txBox="1"/>
          <p:nvPr/>
        </p:nvSpPr>
        <p:spPr>
          <a:xfrm>
            <a:off x="323850" y="148431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Project: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none" strike="noStrike" cap="none" baseline="0" dirty="0" smtClean="0">
                <a:solidFill>
                  <a:srgbClr val="000000"/>
                </a:solidFill>
                <a:latin typeface="Open Sans"/>
                <a:ea typeface="Open Sans"/>
                <a:cs typeface="Open Sans"/>
                <a:sym typeface="Open Sans"/>
              </a:rPr>
              <a:t>LogEntry.java</a:t>
            </a:r>
            <a:r>
              <a:rPr lang="en-US" sz="2000" b="0" i="0" u="none" strike="noStrike" cap="none" baseline="0" dirty="0">
                <a:solidFill>
                  <a:srgbClr val="000000"/>
                </a:solidFill>
                <a:latin typeface="Open Sans"/>
                <a:ea typeface="Open Sans"/>
                <a:cs typeface="Open Sans"/>
                <a:sym typeface="Open Sans"/>
              </a:rPr>
              <a:t>:		</a:t>
            </a:r>
            <a:endParaRPr lang="en-US" sz="2000" b="0" i="0" u="none" strike="noStrike" cap="none" baseline="0" dirty="0" smtClean="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pPr>
            <a:r>
              <a:rPr lang="en-US" sz="2000" b="0" i="0" u="none" strike="noStrike" cap="none" baseline="0" dirty="0" smtClean="0">
                <a:solidFill>
                  <a:srgbClr val="000000"/>
                </a:solidFill>
                <a:latin typeface="Open Sans"/>
                <a:ea typeface="Open Sans"/>
                <a:cs typeface="Open Sans"/>
                <a:sym typeface="Open Sans"/>
              </a:rPr>
              <a:t>An </a:t>
            </a:r>
            <a:r>
              <a:rPr lang="en-US" sz="2000" b="0" i="0" u="none" strike="noStrike" cap="none" baseline="0" dirty="0">
                <a:solidFill>
                  <a:srgbClr val="000000"/>
                </a:solidFill>
                <a:latin typeface="Open Sans"/>
                <a:ea typeface="Open Sans"/>
                <a:cs typeface="Open Sans"/>
                <a:sym typeface="Open Sans"/>
              </a:rPr>
              <a:t>entity class to represent a log </a:t>
            </a:r>
            <a:r>
              <a:rPr lang="en-US" sz="2000" b="0" i="0" u="none" strike="noStrike" cap="none" baseline="0" dirty="0" smtClean="0">
                <a:solidFill>
                  <a:srgbClr val="000000"/>
                </a:solidFill>
                <a:latin typeface="Open Sans"/>
                <a:ea typeface="Open Sans"/>
                <a:cs typeface="Open Sans"/>
                <a:sym typeface="Open Sans"/>
              </a:rPr>
              <a:t>entry.</a:t>
            </a:r>
            <a:r>
              <a:rPr lang="en-US" dirty="0">
                <a:ea typeface="Open Sans"/>
              </a:rPr>
              <a:t> </a:t>
            </a:r>
            <a:r>
              <a:rPr lang="en-US" sz="2000" b="0" i="0" u="none" strike="noStrike" cap="none" baseline="0" dirty="0" smtClean="0">
                <a:solidFill>
                  <a:srgbClr val="000000"/>
                </a:solidFill>
                <a:latin typeface="Open Sans"/>
                <a:ea typeface="Open Sans"/>
                <a:cs typeface="Open Sans"/>
                <a:sym typeface="Open Sans"/>
              </a:rPr>
              <a:t>It </a:t>
            </a:r>
            <a:r>
              <a:rPr lang="en-US" sz="2000" b="0" i="0" u="none" strike="noStrike" cap="none" baseline="0" dirty="0">
                <a:solidFill>
                  <a:srgbClr val="000000"/>
                </a:solidFill>
                <a:latin typeface="Open Sans"/>
                <a:ea typeface="Open Sans"/>
                <a:cs typeface="Open Sans"/>
                <a:sym typeface="Open Sans"/>
              </a:rPr>
              <a:t>has parse method to generate a </a:t>
            </a:r>
            <a:r>
              <a:rPr lang="en-US" sz="2000" b="0" i="0" u="none" strike="noStrike" cap="none" baseline="0" dirty="0" err="1" smtClean="0">
                <a:solidFill>
                  <a:srgbClr val="000000"/>
                </a:solidFill>
                <a:latin typeface="Open Sans"/>
                <a:ea typeface="Open Sans"/>
                <a:cs typeface="Open Sans"/>
                <a:sym typeface="Open Sans"/>
              </a:rPr>
              <a:t>LogEntry</a:t>
            </a:r>
            <a:r>
              <a:rPr lang="en-US" sz="2000" b="0" i="0" u="none" strike="noStrike" cap="none" baseline="0" dirty="0" smtClean="0">
                <a:solidFill>
                  <a:srgbClr val="000000"/>
                </a:solidFill>
                <a:latin typeface="Open Sans"/>
                <a:ea typeface="Open Sans"/>
                <a:cs typeface="Open Sans"/>
                <a:sym typeface="Open Sans"/>
              </a:rPr>
              <a:t> out </a:t>
            </a:r>
            <a:r>
              <a:rPr lang="en-US" sz="2000" b="0" i="0" u="none" strike="noStrike" cap="none" baseline="0" dirty="0">
                <a:solidFill>
                  <a:srgbClr val="000000"/>
                </a:solidFill>
                <a:latin typeface="Open Sans"/>
                <a:ea typeface="Open Sans"/>
                <a:cs typeface="Open Sans"/>
                <a:sym typeface="Open Sans"/>
              </a:rPr>
              <a:t>of a line according to the log pattern.</a:t>
            </a:r>
          </a:p>
          <a:p>
            <a:pPr marL="0" marR="0" lvl="0" indent="0" algn="l" rtl="0">
              <a:lnSpc>
                <a:spcPct val="100000"/>
              </a:lnSpc>
              <a:spcBef>
                <a:spcPts val="1600"/>
              </a:spcBef>
              <a:spcAft>
                <a:spcPts val="0"/>
              </a:spcAft>
              <a:buClr>
                <a:srgbClr val="000000"/>
              </a:buClr>
              <a:buSzPct val="100000"/>
              <a:buFont typeface="Arial"/>
              <a:buChar char="•"/>
            </a:pPr>
            <a:r>
              <a:rPr lang="en-US" sz="2000" b="1" i="0" u="none" strike="noStrike" cap="none" baseline="0" dirty="0" err="1">
                <a:solidFill>
                  <a:srgbClr val="000000"/>
                </a:solidFill>
                <a:latin typeface="Open Sans"/>
                <a:ea typeface="Open Sans"/>
                <a:cs typeface="Open Sans"/>
                <a:sym typeface="Open Sans"/>
              </a:rPr>
              <a:t>LogAnalyiticService</a:t>
            </a:r>
            <a:r>
              <a:rPr lang="en-US" sz="2000" b="1" i="0" u="none" strike="noStrike" cap="none" baseline="0" dirty="0">
                <a:solidFill>
                  <a:srgbClr val="000000"/>
                </a:solidFill>
                <a:latin typeface="Open Sans"/>
                <a:ea typeface="Open Sans"/>
                <a:cs typeface="Open Sans"/>
                <a:sym typeface="Open Sans"/>
              </a:rPr>
              <a:t>:</a:t>
            </a:r>
            <a:r>
              <a:rPr lang="en-US" sz="2000" b="0" i="0" u="none" strike="noStrike" cap="none" baseline="0" dirty="0">
                <a:solidFill>
                  <a:srgbClr val="000000"/>
                </a:solidFill>
                <a:latin typeface="Open Sans"/>
                <a:ea typeface="Open Sans"/>
                <a:cs typeface="Open Sans"/>
                <a:sym typeface="Open Sans"/>
              </a:rPr>
              <a:t>	Logics class (which we need to 	implement).</a:t>
            </a:r>
          </a:p>
          <a:p>
            <a:pPr marL="0" marR="0" lvl="0" indent="0" algn="l" rtl="0">
              <a:lnSpc>
                <a:spcPct val="100000"/>
              </a:lnSpc>
              <a:spcBef>
                <a:spcPts val="1600"/>
              </a:spcBef>
              <a:spcAft>
                <a:spcPts val="0"/>
              </a:spcAft>
              <a:buClr>
                <a:srgbClr val="000000"/>
              </a:buClr>
              <a:buSzPct val="100000"/>
              <a:buFont typeface="Arial"/>
              <a:buChar char="•"/>
            </a:pPr>
            <a:r>
              <a:rPr lang="en-US" sz="2000" b="1" i="0" u="none" strike="noStrike" cap="none" baseline="0" dirty="0" err="1">
                <a:solidFill>
                  <a:srgbClr val="000000"/>
                </a:solidFill>
                <a:latin typeface="Open Sans"/>
                <a:ea typeface="Open Sans"/>
                <a:cs typeface="Open Sans"/>
                <a:sym typeface="Open Sans"/>
              </a:rPr>
              <a:t>LogAnaltyicesServiceTest</a:t>
            </a:r>
            <a:r>
              <a:rPr lang="en-US" sz="2000" b="1" i="0" u="none" strike="noStrike" cap="none" baseline="0" dirty="0">
                <a:solidFill>
                  <a:srgbClr val="000000"/>
                </a:solidFill>
                <a:latin typeface="Open Sans"/>
                <a:ea typeface="Open Sans"/>
                <a:cs typeface="Open Sans"/>
                <a:sym typeface="Open Sans"/>
              </a:rPr>
              <a:t>:</a:t>
            </a:r>
            <a:r>
              <a:rPr lang="en-US" sz="2000" b="0" i="0" u="none" strike="noStrike" cap="none" baseline="0" dirty="0">
                <a:solidFill>
                  <a:srgbClr val="000000"/>
                </a:solidFill>
                <a:latin typeface="Open Sans"/>
                <a:ea typeface="Open Sans"/>
                <a:cs typeface="Open Sans"/>
                <a:sym typeface="Open Sans"/>
              </a:rPr>
              <a:t>	Test class.</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3"/>
        <p:cNvGrpSpPr/>
        <p:nvPr/>
      </p:nvGrpSpPr>
      <p:grpSpPr>
        <a:xfrm>
          <a:off x="0" y="0"/>
          <a:ext cx="0" cy="0"/>
          <a:chOff x="0" y="0"/>
          <a:chExt cx="0" cy="0"/>
        </a:xfrm>
      </p:grpSpPr>
      <p:sp>
        <p:nvSpPr>
          <p:cNvPr id="234" name="Shape 234"/>
          <p:cNvSpPr txBox="1"/>
          <p:nvPr/>
        </p:nvSpPr>
        <p:spPr>
          <a:xfrm>
            <a:off x="179386" y="2924175"/>
            <a:ext cx="8785225" cy="37449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235" name="Shape 23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36" name="Shape 23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37" name="Shape 237"/>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An interface method with a default implementation is called:</a:t>
            </a:r>
            <a:br>
              <a:rPr lang="en-US" sz="2000" b="0" i="0" u="none" strike="noStrike" cap="none" baseline="0">
                <a:solidFill>
                  <a:schemeClr val="dk1"/>
                </a:solidFill>
                <a:latin typeface="Open Sans"/>
                <a:ea typeface="Open Sans"/>
                <a:cs typeface="Open Sans"/>
                <a:sym typeface="Open Sans"/>
              </a:rPr>
            </a:br>
            <a:r>
              <a:rPr lang="en-US" sz="2000" b="1" i="0" u="none" strike="noStrike" cap="none" baseline="0">
                <a:solidFill>
                  <a:schemeClr val="dk1"/>
                </a:solidFill>
                <a:latin typeface="Open Sans"/>
                <a:ea typeface="Open Sans"/>
                <a:cs typeface="Open Sans"/>
                <a:sym typeface="Open Sans"/>
              </a:rPr>
              <a:t>Defender-method</a:t>
            </a:r>
            <a:r>
              <a:rPr lang="en-US" sz="2000" b="0" i="0" u="none" strike="noStrike" cap="none" baseline="0">
                <a:solidFill>
                  <a:schemeClr val="dk1"/>
                </a:solidFill>
                <a:latin typeface="Open Sans"/>
                <a:ea typeface="Open Sans"/>
                <a:cs typeface="Open Sans"/>
                <a:sym typeface="Open Sans"/>
              </a:rPr>
              <a:t> or </a:t>
            </a:r>
            <a:r>
              <a:rPr lang="en-US" sz="2000" b="1" i="0" u="none" strike="noStrike" cap="none" baseline="0">
                <a:solidFill>
                  <a:schemeClr val="dk1"/>
                </a:solidFill>
                <a:latin typeface="Open Sans"/>
                <a:ea typeface="Open Sans"/>
                <a:cs typeface="Open Sans"/>
                <a:sym typeface="Open Sans"/>
              </a:rPr>
              <a:t>Virtual extension method</a:t>
            </a:r>
            <a:r>
              <a:rPr lang="en-US" sz="2000" b="0" i="0" u="none" strike="noStrike" cap="none" baseline="0">
                <a:solidFill>
                  <a:schemeClr val="dk1"/>
                </a:solidFill>
                <a:latin typeface="Open Sans"/>
                <a:ea typeface="Open Sans"/>
                <a:cs typeface="Open Sans"/>
                <a:sym typeface="Open Sans"/>
              </a:rPr>
              <a:t>.</a:t>
            </a:r>
            <a:r>
              <a:rPr lang="en-US" sz="1600" b="0" i="0" u="none" strike="noStrike" cap="none" baseline="0">
                <a:solidFill>
                  <a:schemeClr val="dk1"/>
                </a:solidFill>
                <a:latin typeface="Open Sans"/>
                <a:ea typeface="Open Sans"/>
                <a:cs typeface="Open Sans"/>
                <a:sym typeface="Open Sans"/>
              </a:rPr>
              <a:t>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doSomethingElse();</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
        <p:nvSpPr>
          <p:cNvPr id="238" name="Shape 238"/>
          <p:cNvSpPr txBox="1"/>
          <p:nvPr/>
        </p:nvSpPr>
        <p:spPr>
          <a:xfrm>
            <a:off x="6372225" y="3284537"/>
            <a:ext cx="185420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Defender method</a:t>
            </a:r>
          </a:p>
        </p:txBody>
      </p:sp>
      <p:cxnSp>
        <p:nvCxnSpPr>
          <p:cNvPr id="239" name="Shape 239"/>
          <p:cNvCxnSpPr/>
          <p:nvPr/>
        </p:nvCxnSpPr>
        <p:spPr>
          <a:xfrm flipH="1">
            <a:off x="4392611" y="3470275"/>
            <a:ext cx="1979612" cy="184149"/>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Shape 1657"/>
          <p:cNvSpPr txBox="1"/>
          <p:nvPr/>
        </p:nvSpPr>
        <p:spPr>
          <a:xfrm>
            <a:off x="157161" y="3789362"/>
            <a:ext cx="8785225" cy="2663824"/>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58" name="Shape 165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59" name="Shape 165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60" name="Shape 1660"/>
          <p:cNvSpPr txBox="1"/>
          <p:nvPr/>
        </p:nvSpPr>
        <p:spPr>
          <a:xfrm>
            <a:off x="323850" y="148431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Calibri"/>
              <a:buAutoNum type="arabicPeriod"/>
            </a:pPr>
            <a:r>
              <a:rPr lang="en-US" sz="2000" b="0" i="0" u="none" strike="noStrike" cap="none" baseline="0">
                <a:solidFill>
                  <a:srgbClr val="000000"/>
                </a:solidFill>
                <a:latin typeface="Open Sans"/>
                <a:ea typeface="Open Sans"/>
                <a:cs typeface="Open Sans"/>
                <a:sym typeface="Open Sans"/>
              </a:rPr>
              <a:t>Count the lines of a log file.</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be sure to load only “.log” files.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Files.list(Paths.get(location)) to get a stream to the files.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4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findNumberOfLinesInFirstLog() </a:t>
            </a:r>
            <a:r>
              <a:rPr lang="en-US" sz="1400" b="1" i="0" u="none" strike="noStrike" cap="none" baseline="0">
                <a:solidFill>
                  <a:srgbClr val="7F0055"/>
                </a:solidFill>
                <a:latin typeface="Consolas"/>
                <a:ea typeface="Consolas"/>
                <a:cs typeface="Consolas"/>
                <a:sym typeface="Consolas"/>
              </a:rPr>
              <a:t>throws</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IOException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1"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Shape 1665"/>
          <p:cNvSpPr txBox="1"/>
          <p:nvPr/>
        </p:nvSpPr>
        <p:spPr>
          <a:xfrm>
            <a:off x="250825" y="2636836"/>
            <a:ext cx="8785225" cy="16557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66" name="Shape 166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67" name="Shape 166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68" name="Shape 1668"/>
          <p:cNvSpPr txBox="1"/>
          <p:nvPr/>
        </p:nvSpPr>
        <p:spPr>
          <a:xfrm>
            <a:off x="323850" y="1557337"/>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1" i="0" u="none" strike="noStrike" cap="none" baseline="0">
                <a:solidFill>
                  <a:srgbClr val="000000"/>
                </a:solidFill>
                <a:latin typeface="Open Sans"/>
                <a:ea typeface="Open Sans"/>
                <a:cs typeface="Open Sans"/>
                <a:sym typeface="Open Sans"/>
              </a:rPr>
              <a:t>Reminder!</a:t>
            </a:r>
          </a:p>
          <a:p>
            <a:pPr marL="0" marR="0" lvl="0" indent="0" algn="l" rtl="0">
              <a:lnSpc>
                <a:spcPct val="100000"/>
              </a:lnSpc>
              <a:spcBef>
                <a:spcPts val="400"/>
              </a:spcBef>
              <a:spcAft>
                <a:spcPts val="0"/>
              </a:spcAft>
              <a:buClr>
                <a:schemeClr val="dk1"/>
              </a:buClr>
              <a:buFont typeface="Calibri"/>
              <a:buNone/>
            </a:pPr>
            <a:endParaRPr sz="2000" b="1"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Stream lines of all files of “txt“ type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280"/>
              </a:spcBef>
              <a:spcAft>
                <a:spcPts val="0"/>
              </a:spcAft>
              <a:buClr>
                <a:srgbClr val="000000"/>
              </a:buClr>
              <a:buSzPct val="25000"/>
              <a:buFont typeface="Consolas"/>
              <a:buNone/>
            </a:pP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“/filesLocation”</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“txt”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.flatMap(Files.</a:t>
            </a:r>
            <a:r>
              <a:rPr lang="en-US" sz="1400" b="0" i="1" u="none" strike="noStrike" cap="none" baseline="0">
                <a:solidFill>
                  <a:srgbClr val="000000"/>
                </a:solidFill>
                <a:latin typeface="Consolas"/>
                <a:ea typeface="Consolas"/>
                <a:cs typeface="Consolas"/>
                <a:sym typeface="Consolas"/>
              </a:rPr>
              <a:t>lines(</a:t>
            </a:r>
            <a:r>
              <a:rPr lang="en-US" sz="1400" b="0" i="1" u="none" strike="noStrike" cap="none" baseline="0">
                <a:solidFill>
                  <a:srgbClr val="6A3E3E"/>
                </a:solidFill>
                <a:latin typeface="Consolas"/>
                <a:ea typeface="Consolas"/>
                <a:cs typeface="Consolas"/>
                <a:sym typeface="Consolas"/>
              </a:rPr>
              <a:t>path</a:t>
            </a:r>
            <a:r>
              <a:rPr lang="en-US" sz="1400" b="0" i="1" u="none" strike="noStrike" cap="none" baseline="0">
                <a:solidFill>
                  <a:srgbClr val="000000"/>
                </a:solidFill>
                <a:latin typeface="Consolas"/>
                <a:ea typeface="Consolas"/>
                <a:cs typeface="Consolas"/>
                <a:sym typeface="Consolas"/>
              </a:rPr>
              <a:t>, </a:t>
            </a:r>
            <a:r>
              <a:rPr lang="en-US" sz="1400" b="0" i="1" u="none" strike="noStrike" cap="none" baseline="0">
                <a:solidFill>
                  <a:srgbClr val="0000C0"/>
                </a:solidFill>
                <a:latin typeface="Consolas"/>
                <a:ea typeface="Consolas"/>
                <a:cs typeface="Consolas"/>
                <a:sym typeface="Consolas"/>
              </a:rPr>
              <a:t>charset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Shape 1673"/>
          <p:cNvSpPr txBox="1"/>
          <p:nvPr/>
        </p:nvSpPr>
        <p:spPr>
          <a:xfrm>
            <a:off x="157161" y="3789362"/>
            <a:ext cx="8785225" cy="2663824"/>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74" name="Shape 167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75" name="Shape 167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76" name="Shape 1676"/>
          <p:cNvSpPr txBox="1"/>
          <p:nvPr/>
        </p:nvSpPr>
        <p:spPr>
          <a:xfrm>
            <a:off x="323850" y="148431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Calibri"/>
              <a:buAutoNum type="arabicPeriod"/>
            </a:pPr>
            <a:r>
              <a:rPr lang="en-US" sz="2000" b="0" i="0" u="none" strike="noStrike" cap="none" baseline="0">
                <a:solidFill>
                  <a:srgbClr val="000000"/>
                </a:solidFill>
                <a:latin typeface="Open Sans"/>
                <a:ea typeface="Open Sans"/>
                <a:cs typeface="Open Sans"/>
                <a:sym typeface="Open Sans"/>
              </a:rPr>
              <a:t>Count the lines of a log file.</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be sure to load only “.log” files.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Files.list(Paths.get(location)) to get a stream to the files.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4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findNumberOfLinesInFirstLog() </a:t>
            </a:r>
            <a:r>
              <a:rPr lang="en-US" sz="1400" b="1" i="0" u="none" strike="noStrike" cap="none" baseline="0">
                <a:solidFill>
                  <a:srgbClr val="7F0055"/>
                </a:solidFill>
                <a:latin typeface="Consolas"/>
                <a:ea typeface="Consolas"/>
                <a:cs typeface="Consolas"/>
                <a:sym typeface="Consolas"/>
              </a:rPr>
              <a:t>throws</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IOException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loggingDir</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0" i="1" u="none" strike="noStrike" cap="none" baseline="0">
                <a:solidFill>
                  <a:srgbClr val="0000C0"/>
                </a:solidFill>
                <a:latin typeface="Consolas"/>
                <a:ea typeface="Consolas"/>
                <a:cs typeface="Consolas"/>
                <a:sym typeface="Consolas"/>
              </a:rPr>
              <a:t>LOG_EXT</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.limit(1)</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::getLines)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.count();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Shape 1681"/>
          <p:cNvSpPr txBox="1"/>
          <p:nvPr/>
        </p:nvSpPr>
        <p:spPr>
          <a:xfrm>
            <a:off x="157161" y="3830637"/>
            <a:ext cx="8785225" cy="3009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82" name="Shape 168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83" name="Shape 168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84" name="Shape 1684"/>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AutoNum type="arabicPeriod" startAt="2"/>
            </a:pPr>
            <a:r>
              <a:rPr lang="en-US" sz="2000" b="0" i="0" u="none" strike="noStrike" cap="none" baseline="0">
                <a:solidFill>
                  <a:srgbClr val="000000"/>
                </a:solidFill>
                <a:latin typeface="Open Sans"/>
                <a:ea typeface="Open Sans"/>
                <a:cs typeface="Open Sans"/>
                <a:sym typeface="Open Sans"/>
              </a:rPr>
              <a:t>Stream all log entries from all logs.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LogEntry.parse() method.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If parse fails it returns null – don’t add it to the final stream.</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For your convinience, you can catch Exception and throw RuntimeException</a:t>
            </a:r>
            <a:r>
              <a:rPr lang="en-US" sz="1600" b="0" i="0" u="none" strike="noStrike" cap="none" baseline="0">
                <a:solidFill>
                  <a:srgbClr val="000000"/>
                </a:solidFill>
                <a:latin typeface="Open Sans"/>
                <a:ea typeface="Open Sans"/>
                <a:cs typeface="Open Sans"/>
                <a:sym typeface="Open Sans"/>
              </a:rPr>
              <a:t>.</a:t>
            </a:r>
          </a:p>
          <a:p>
            <a:pPr marL="0" marR="0" lvl="0" indent="0" algn="l" rtl="0">
              <a:lnSpc>
                <a:spcPct val="100000"/>
              </a:lnSpc>
              <a:spcBef>
                <a:spcPts val="14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Stream&lt;LogEntry&gt; streamLogs()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try</a:t>
            </a:r>
            <a:r>
              <a:rPr lang="en-US" sz="1400" b="1"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 </a:t>
            </a:r>
            <a:r>
              <a:rPr lang="en-US" sz="1400" b="1" i="0" u="none" strike="noStrike" cap="none" baseline="0">
                <a:solidFill>
                  <a:srgbClr val="7F0055"/>
                </a:solidFill>
                <a:latin typeface="Consolas"/>
                <a:ea typeface="Consolas"/>
                <a:cs typeface="Consolas"/>
                <a:sym typeface="Consolas"/>
              </a:rPr>
              <a:t>catch</a:t>
            </a:r>
            <a:r>
              <a:rPr lang="en-US" sz="1400" b="0" i="0" u="none" strike="noStrike" cap="none" baseline="0">
                <a:solidFill>
                  <a:srgbClr val="000000"/>
                </a:solidFill>
                <a:latin typeface="Consolas"/>
                <a:ea typeface="Consolas"/>
                <a:cs typeface="Consolas"/>
                <a:sym typeface="Consolas"/>
              </a:rPr>
              <a:t> (Exception </a:t>
            </a:r>
            <a:r>
              <a:rPr lang="en-US" sz="1400" b="0" i="0" u="none" strike="noStrike" cap="none" baseline="0">
                <a:solidFill>
                  <a:srgbClr val="6A3E3E"/>
                </a:solidFill>
                <a:latin typeface="Consolas"/>
                <a:ea typeface="Consolas"/>
                <a:cs typeface="Consolas"/>
                <a:sym typeface="Consolas"/>
              </a:rPr>
              <a:t>e</a:t>
            </a: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throw</a:t>
            </a:r>
            <a:r>
              <a:rPr lang="en-US" sz="1400" b="1"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new</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RuntimeException();</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a:latin typeface="Consolas"/>
                <a:ea typeface="Consolas"/>
                <a:cs typeface="Consolas"/>
                <a:sym typeface="Consolas"/>
              </a:rPr>
              <a:t>}</a:t>
            </a:r>
          </a:p>
        </p:txBody>
      </p:sp>
    </p:spTree>
  </p:cSld>
  <p:clrMapOvr>
    <a:masterClrMapping/>
  </p:clrMapOvr>
  <p:transition spd="slow">
    <p:cut/>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Shape 1689"/>
          <p:cNvSpPr txBox="1"/>
          <p:nvPr/>
        </p:nvSpPr>
        <p:spPr>
          <a:xfrm>
            <a:off x="157161" y="3830637"/>
            <a:ext cx="8785225" cy="3009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90" name="Shape 169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91" name="Shape 169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692" name="Shape 1692"/>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AutoNum type="arabicPeriod" startAt="2"/>
            </a:pPr>
            <a:r>
              <a:rPr lang="en-US" sz="2000" b="0" i="0" u="none" strike="noStrike" cap="none" baseline="0">
                <a:solidFill>
                  <a:srgbClr val="000000"/>
                </a:solidFill>
                <a:latin typeface="Open Sans"/>
                <a:ea typeface="Open Sans"/>
                <a:cs typeface="Open Sans"/>
                <a:sym typeface="Open Sans"/>
              </a:rPr>
              <a:t>Stream all log entries from all logs.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LogEntry.parse() method.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If parse fails it returns null – don’t add it to the final stream.</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For your convinience, you can catch Exception and throw RuntimeException</a:t>
            </a:r>
            <a:r>
              <a:rPr lang="en-US" sz="1600" b="0" i="0" u="none" strike="noStrike" cap="none" baseline="0">
                <a:solidFill>
                  <a:srgbClr val="000000"/>
                </a:solidFill>
                <a:latin typeface="Open Sans"/>
                <a:ea typeface="Open Sans"/>
                <a:cs typeface="Open Sans"/>
                <a:sym typeface="Open Sans"/>
              </a:rPr>
              <a:t>.</a:t>
            </a:r>
          </a:p>
          <a:p>
            <a:pPr marL="0" marR="0" lvl="0" indent="0" algn="l" rtl="0">
              <a:lnSpc>
                <a:spcPct val="100000"/>
              </a:lnSpc>
              <a:spcBef>
                <a:spcPts val="14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Stream&lt;LogEntry&gt; streamLogs()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try</a:t>
            </a:r>
            <a:r>
              <a:rPr lang="en-US" sz="1400" b="1"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Files.</a:t>
            </a:r>
            <a:r>
              <a:rPr lang="en-US" sz="1400" b="0" i="1" u="none" strike="noStrike" cap="none" baseline="0">
                <a:solidFill>
                  <a:srgbClr val="000000"/>
                </a:solidFill>
                <a:latin typeface="Consolas"/>
                <a:ea typeface="Consolas"/>
                <a:cs typeface="Consolas"/>
                <a:sym typeface="Consolas"/>
              </a:rPr>
              <a:t>list(Paths.get(</a:t>
            </a:r>
            <a:r>
              <a:rPr lang="en-US" sz="1400" b="0" i="1" u="none" strike="noStrike" cap="none" baseline="0">
                <a:solidFill>
                  <a:srgbClr val="0000C0"/>
                </a:solidFill>
                <a:latin typeface="Consolas"/>
                <a:ea typeface="Consolas"/>
                <a:cs typeface="Consolas"/>
                <a:sym typeface="Consolas"/>
              </a:rPr>
              <a:t>loggingDir</a:t>
            </a:r>
            <a:r>
              <a:rPr lang="en-US" sz="1400" b="0"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p</a:t>
            </a:r>
            <a:r>
              <a:rPr lang="en-US" sz="1400" b="0" i="0" u="none" strike="noStrike" cap="none" baseline="0">
                <a:solidFill>
                  <a:srgbClr val="000000"/>
                </a:solidFill>
                <a:latin typeface="Consolas"/>
                <a:ea typeface="Consolas"/>
                <a:cs typeface="Consolas"/>
                <a:sym typeface="Consolas"/>
              </a:rPr>
              <a:t>.toString().endsWith</a:t>
            </a:r>
            <a:r>
              <a:rPr lang="en-US" sz="1400" b="1" i="0" u="none" strike="noStrike" cap="none" baseline="0">
                <a:solidFill>
                  <a:srgbClr val="000000"/>
                </a:solidFill>
                <a:latin typeface="Consolas"/>
                <a:ea typeface="Consolas"/>
                <a:cs typeface="Consolas"/>
                <a:sym typeface="Consolas"/>
              </a:rPr>
              <a:t>(</a:t>
            </a:r>
            <a:r>
              <a:rPr lang="en-US" sz="1400" b="1" i="1" u="none" strike="noStrike" cap="none" baseline="0">
                <a:solidFill>
                  <a:srgbClr val="0000C0"/>
                </a:solidFill>
                <a:latin typeface="Consolas"/>
                <a:ea typeface="Consolas"/>
                <a:cs typeface="Consolas"/>
                <a:sym typeface="Consolas"/>
              </a:rPr>
              <a:t>LOG_EXT</a:t>
            </a:r>
            <a:r>
              <a:rPr lang="en-US" sz="1400" b="1" i="1"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.flatMap(</a:t>
            </a:r>
            <a:r>
              <a:rPr lang="en-US" sz="1400" b="1" i="0" u="none" strike="noStrike" cap="none" baseline="0">
                <a:solidFill>
                  <a:srgbClr val="7F0055"/>
                </a:solidFill>
                <a:latin typeface="Consolas"/>
                <a:ea typeface="Consolas"/>
                <a:cs typeface="Consolas"/>
                <a:sym typeface="Consolas"/>
              </a:rPr>
              <a:t>this</a:t>
            </a:r>
            <a:r>
              <a:rPr lang="en-US" sz="1400" b="0" i="0" u="none" strike="noStrike" cap="none" baseline="0">
                <a:solidFill>
                  <a:srgbClr val="000000"/>
                </a:solidFill>
                <a:latin typeface="Consolas"/>
                <a:ea typeface="Consolas"/>
                <a:cs typeface="Consolas"/>
                <a:sym typeface="Consolas"/>
              </a:rPr>
              <a:t>::getLines)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.map(LogEntry::</a:t>
            </a:r>
            <a:r>
              <a:rPr lang="en-US" sz="1400" b="0" i="1" u="none" strike="noStrike" cap="none" baseline="0">
                <a:solidFill>
                  <a:srgbClr val="000000"/>
                </a:solidFill>
                <a:latin typeface="Consolas"/>
                <a:ea typeface="Consolas"/>
                <a:cs typeface="Consolas"/>
                <a:sym typeface="Consolas"/>
              </a:rPr>
              <a:t>parse)</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 </a:t>
            </a:r>
            <a:r>
              <a:rPr lang="en-US" sz="1400" b="1" i="0" u="none" strike="noStrike" cap="none" baseline="0">
                <a:solidFill>
                  <a:srgbClr val="7F0055"/>
                </a:solidFill>
                <a:latin typeface="Consolas"/>
                <a:ea typeface="Consolas"/>
                <a:cs typeface="Consolas"/>
                <a:sym typeface="Consolas"/>
              </a:rPr>
              <a:t>null</a:t>
            </a: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 </a:t>
            </a:r>
            <a:r>
              <a:rPr lang="en-US" sz="1400" b="1" i="0" u="none" strike="noStrike" cap="none" baseline="0">
                <a:solidFill>
                  <a:srgbClr val="7F0055"/>
                </a:solidFill>
                <a:latin typeface="Consolas"/>
                <a:ea typeface="Consolas"/>
                <a:cs typeface="Consolas"/>
                <a:sym typeface="Consolas"/>
              </a:rPr>
              <a:t>catch</a:t>
            </a:r>
            <a:r>
              <a:rPr lang="en-US" sz="1400" b="0" i="0" u="none" strike="noStrike" cap="none" baseline="0">
                <a:solidFill>
                  <a:srgbClr val="000000"/>
                </a:solidFill>
                <a:latin typeface="Consolas"/>
                <a:ea typeface="Consolas"/>
                <a:cs typeface="Consolas"/>
                <a:sym typeface="Consolas"/>
              </a:rPr>
              <a:t> (Exception </a:t>
            </a:r>
            <a:r>
              <a:rPr lang="en-US" sz="1400" b="0" i="0" u="none" strike="noStrike" cap="none" baseline="0">
                <a:solidFill>
                  <a:srgbClr val="6A3E3E"/>
                </a:solidFill>
                <a:latin typeface="Consolas"/>
                <a:ea typeface="Consolas"/>
                <a:cs typeface="Consolas"/>
                <a:sym typeface="Consolas"/>
              </a:rPr>
              <a:t>e</a:t>
            </a: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throw</a:t>
            </a:r>
            <a:r>
              <a:rPr lang="en-US" sz="1400" b="1"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new</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RuntimeException();</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a:latin typeface="Consolas"/>
                <a:ea typeface="Consolas"/>
                <a:cs typeface="Consolas"/>
                <a:sym typeface="Consolas"/>
              </a:rPr>
              <a:t>}</a:t>
            </a:r>
          </a:p>
        </p:txBody>
      </p:sp>
    </p:spTree>
  </p:cSld>
  <p:clrMapOvr>
    <a:masterClrMapping/>
  </p:clrMapOvr>
  <p:transition spd="slow">
    <p:cut/>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Shape 1697"/>
          <p:cNvSpPr txBox="1"/>
          <p:nvPr/>
        </p:nvSpPr>
        <p:spPr>
          <a:xfrm>
            <a:off x="157161" y="3789362"/>
            <a:ext cx="8785225" cy="25923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698" name="Shape 169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699" name="Shape 169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00" name="Shape 1700"/>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3.    Find all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streamLogs() method.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Errors has response code 500 or greater.</a:t>
            </a:r>
          </a:p>
          <a:p>
            <a:pPr marL="1200150" marR="0" lvl="1" indent="-336550" algn="l" rtl="0">
              <a:lnSpc>
                <a:spcPct val="100000"/>
              </a:lnSpc>
              <a:spcBef>
                <a:spcPts val="16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203200" algn="l" rtl="0">
              <a:lnSpc>
                <a:spcPct val="100000"/>
              </a:lnSpc>
              <a:spcBef>
                <a:spcPts val="18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List&lt;LogEntry&gt; findAllErrorLogs()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SzPct val="25000"/>
              <a:buFont typeface="Consolas"/>
              <a:buNone/>
            </a:pPr>
            <a:r>
              <a:rPr lang="en-US" sz="1400" b="0" i="0" u="none" strike="noStrike" cap="none" baseline="0">
                <a:solidFill>
                  <a:schemeClr val="dk1"/>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p:txBody>
      </p:sp>
    </p:spTree>
  </p:cSld>
  <p:clrMapOvr>
    <a:masterClrMapping/>
  </p:clrMapOvr>
  <p:transition spd="slow">
    <p:cut/>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Shape 1705"/>
          <p:cNvSpPr txBox="1"/>
          <p:nvPr/>
        </p:nvSpPr>
        <p:spPr>
          <a:xfrm>
            <a:off x="157161" y="3789362"/>
            <a:ext cx="8785225" cy="25923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06" name="Shape 170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07" name="Shape 170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08" name="Shape 1708"/>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3.    Find all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Use streamLogs() method.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Errors has response code 500 or greater.</a:t>
            </a:r>
          </a:p>
          <a:p>
            <a:pPr marL="1200150" marR="0" lvl="1" indent="-336550" algn="l" rtl="0">
              <a:lnSpc>
                <a:spcPct val="100000"/>
              </a:lnSpc>
              <a:spcBef>
                <a:spcPts val="16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0" marR="0" lvl="0" indent="203200" algn="l" rtl="0">
              <a:lnSpc>
                <a:spcPct val="100000"/>
              </a:lnSpc>
              <a:spcBef>
                <a:spcPts val="18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List&lt;LogEntry&gt; findAllErrorLogs()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.filter((</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.getResponse() &gt;= 500)</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.collect(</a:t>
            </a:r>
            <a:r>
              <a:rPr lang="en-US" sz="1400" b="0" i="1" u="none" strike="noStrike" cap="none" baseline="0">
                <a:solidFill>
                  <a:srgbClr val="000000"/>
                </a:solidFill>
                <a:latin typeface="Consolas"/>
                <a:ea typeface="Consolas"/>
                <a:cs typeface="Consolas"/>
                <a:sym typeface="Consolas"/>
              </a:rPr>
              <a:t>toList());</a:t>
            </a:r>
          </a:p>
          <a:p>
            <a:pPr marL="0" marR="0" lvl="0" indent="0" algn="l" rtl="0">
              <a:lnSpc>
                <a:spcPct val="100000"/>
              </a:lnSpc>
              <a:spcBef>
                <a:spcPts val="280"/>
              </a:spcBef>
              <a:spcAft>
                <a:spcPts val="0"/>
              </a:spcAft>
              <a:buClr>
                <a:schemeClr val="dk1"/>
              </a:buClr>
              <a:buSzPct val="25000"/>
              <a:buFont typeface="Consolas"/>
              <a:buNone/>
            </a:pPr>
            <a:r>
              <a:rPr lang="en-US" sz="1400" b="0" i="0" u="none" strike="noStrike" cap="none" baseline="0">
                <a:solidFill>
                  <a:schemeClr val="dk1"/>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p:txBody>
      </p:sp>
    </p:spTree>
  </p:cSld>
  <p:clrMapOvr>
    <a:masterClrMapping/>
  </p:clrMapOvr>
  <p:transition spd="slow">
    <p:cut/>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Shape 1713"/>
          <p:cNvSpPr txBox="1"/>
          <p:nvPr/>
        </p:nvSpPr>
        <p:spPr>
          <a:xfrm>
            <a:off x="157161" y="3797300"/>
            <a:ext cx="8785200" cy="2736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14" name="Shape 171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15" name="Shape 171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16" name="Shape 1716"/>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4.    Get last 10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Logs are not sorted.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Last 10 Errors can be listed in one file or maybe in all of them.</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(Use the the logEntry dateTime)</a:t>
            </a:r>
          </a:p>
          <a:p>
            <a:pPr marL="0" marR="0" lvl="0" indent="0" algn="l" rtl="0">
              <a:lnSpc>
                <a:spcPct val="100000"/>
              </a:lnSpc>
              <a:spcBef>
                <a:spcPts val="15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a:t>
            </a:r>
            <a:br>
              <a:rPr lang="en-US" sz="1600" b="1" i="0" u="none" strike="noStrike" cap="none" baseline="0">
                <a:solidFill>
                  <a:srgbClr val="7F0055"/>
                </a:solidFill>
                <a:latin typeface="Consolas"/>
                <a:ea typeface="Consolas"/>
                <a:cs typeface="Consolas"/>
                <a:sym typeface="Consolas"/>
              </a:rPr>
            </a:br>
            <a:r>
              <a:rPr lang="en-US" sz="1600" b="1" i="0" u="none" strike="noStrike" cap="none" baseline="0">
                <a:solidFill>
                  <a:srgbClr val="7F0055"/>
                </a:solidFill>
                <a:latin typeface="Consolas"/>
                <a:ea typeface="Consolas"/>
                <a:cs typeface="Consolas"/>
                <a:sym typeface="Consolas"/>
              </a:rPr>
              <a:t>public</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List&lt;LogEntry&gt; findLast10ErrorLogs() {</a:t>
            </a: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1"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a:latin typeface="Consolas"/>
                <a:ea typeface="Consolas"/>
                <a:cs typeface="Consolas"/>
                <a:sym typeface="Consolas"/>
              </a:rPr>
              <a:t>}</a:t>
            </a: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1200150" marR="0" lvl="1" indent="-4635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Shape 1721"/>
          <p:cNvSpPr txBox="1"/>
          <p:nvPr/>
        </p:nvSpPr>
        <p:spPr>
          <a:xfrm>
            <a:off x="157161" y="3797300"/>
            <a:ext cx="8785200" cy="2736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22" name="Shape 172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23" name="Shape 172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24" name="Shape 1724"/>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4.    Get last 10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Logs are not sorted.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Last 10 Errors can be listed in one file or maybe in all of them.</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(Use the the logEntry dateTime)</a:t>
            </a:r>
          </a:p>
          <a:p>
            <a:pPr marL="0" marR="0" lvl="0" indent="0" algn="l" rtl="0">
              <a:lnSpc>
                <a:spcPct val="100000"/>
              </a:lnSpc>
              <a:spcBef>
                <a:spcPts val="15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a:t>
            </a:r>
            <a:br>
              <a:rPr lang="en-US" sz="1600" b="1" i="0" u="none" strike="noStrike" cap="none" baseline="0">
                <a:solidFill>
                  <a:srgbClr val="7F0055"/>
                </a:solidFill>
                <a:latin typeface="Consolas"/>
                <a:ea typeface="Consolas"/>
                <a:cs typeface="Consolas"/>
                <a:sym typeface="Consolas"/>
              </a:rPr>
            </a:br>
            <a:r>
              <a:rPr lang="en-US" sz="1600" b="1" i="0" u="none" strike="noStrike" cap="none" baseline="0">
                <a:solidFill>
                  <a:srgbClr val="7F0055"/>
                </a:solidFill>
                <a:latin typeface="Consolas"/>
                <a:ea typeface="Consolas"/>
                <a:cs typeface="Consolas"/>
                <a:sym typeface="Consolas"/>
              </a:rPr>
              <a:t>public</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List&lt;LogEntry&gt; findLast10ErrorLogs() {</a:t>
            </a: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return</a:t>
            </a:r>
            <a:r>
              <a:rPr lang="en-US" sz="1600" b="0" i="0" u="none" strike="noStrike" cap="none" baseline="0">
                <a:solidFill>
                  <a:srgbClr val="000000"/>
                </a:solidFill>
                <a:latin typeface="Consolas"/>
                <a:ea typeface="Consolas"/>
                <a:cs typeface="Consolas"/>
                <a:sym typeface="Consolas"/>
              </a:rPr>
              <a:t> streamLogs()</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.filter((</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 -&gt; </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.getResponse() &gt;= 500)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.sorted((</a:t>
            </a:r>
            <a:r>
              <a:rPr lang="en-US" sz="1600" b="0" i="0" u="none" strike="noStrike" cap="none" baseline="0">
                <a:solidFill>
                  <a:srgbClr val="6A3E3E"/>
                </a:solidFill>
                <a:latin typeface="Consolas"/>
                <a:ea typeface="Consolas"/>
                <a:cs typeface="Consolas"/>
                <a:sym typeface="Consolas"/>
              </a:rPr>
              <a:t>le1</a:t>
            </a:r>
            <a:r>
              <a:rPr lang="en-US" sz="16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6A3E3E"/>
                </a:solidFill>
                <a:latin typeface="Consolas"/>
                <a:ea typeface="Consolas"/>
                <a:cs typeface="Consolas"/>
                <a:sym typeface="Consolas"/>
              </a:rPr>
              <a:t>le2</a:t>
            </a:r>
            <a:r>
              <a:rPr lang="en-US" sz="1600" b="0" i="0" u="none" strike="noStrike" cap="none" baseline="0">
                <a:solidFill>
                  <a:srgbClr val="000000"/>
                </a:solidFill>
                <a:latin typeface="Consolas"/>
                <a:ea typeface="Consolas"/>
                <a:cs typeface="Consolas"/>
                <a:sym typeface="Consolas"/>
              </a:rPr>
              <a:t>) -&gt;</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a:t>
            </a:r>
            <a:r>
              <a:rPr lang="en-US" sz="1600" b="0" i="0" u="none" strike="noStrike" cap="none" baseline="0">
                <a:solidFill>
                  <a:srgbClr val="6A3E3E"/>
                </a:solidFill>
                <a:latin typeface="Consolas"/>
                <a:ea typeface="Consolas"/>
                <a:cs typeface="Consolas"/>
                <a:sym typeface="Consolas"/>
              </a:rPr>
              <a:t>le2</a:t>
            </a:r>
            <a:r>
              <a:rPr lang="en-US" sz="1600" b="0" i="0" u="none" strike="noStrike" cap="none" baseline="0">
                <a:solidFill>
                  <a:srgbClr val="000000"/>
                </a:solidFill>
                <a:latin typeface="Consolas"/>
                <a:ea typeface="Consolas"/>
                <a:cs typeface="Consolas"/>
                <a:sym typeface="Consolas"/>
              </a:rPr>
              <a:t>.getDateTime().compareTo(</a:t>
            </a:r>
            <a:r>
              <a:rPr lang="en-US" sz="1600" b="0" i="0" u="none" strike="noStrike" cap="none" baseline="0">
                <a:solidFill>
                  <a:srgbClr val="6A3E3E"/>
                </a:solidFill>
                <a:latin typeface="Consolas"/>
                <a:ea typeface="Consolas"/>
                <a:cs typeface="Consolas"/>
                <a:sym typeface="Consolas"/>
              </a:rPr>
              <a:t>le1</a:t>
            </a:r>
            <a:r>
              <a:rPr lang="en-US" sz="1600" b="0" i="0" u="none" strike="noStrike" cap="none" baseline="0">
                <a:solidFill>
                  <a:srgbClr val="000000"/>
                </a:solidFill>
                <a:latin typeface="Consolas"/>
                <a:ea typeface="Consolas"/>
                <a:cs typeface="Consolas"/>
                <a:sym typeface="Consolas"/>
              </a:rPr>
              <a:t>.getDateTime()))</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.limit(10)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.collect(</a:t>
            </a:r>
            <a:r>
              <a:rPr lang="en-US" sz="1600" b="0" i="1" u="none" strike="noStrike" cap="none" baseline="0">
                <a:solidFill>
                  <a:srgbClr val="000000"/>
                </a:solidFill>
                <a:latin typeface="Consolas"/>
                <a:ea typeface="Consolas"/>
                <a:cs typeface="Consolas"/>
                <a:sym typeface="Consolas"/>
              </a:rPr>
              <a:t>toList());</a:t>
            </a:r>
          </a:p>
          <a:p>
            <a:pPr marL="0" marR="0" lvl="0" indent="0" algn="l" rtl="0">
              <a:lnSpc>
                <a:spcPct val="100000"/>
              </a:lnSpc>
              <a:spcBef>
                <a:spcPts val="320"/>
              </a:spcBef>
              <a:spcAft>
                <a:spcPts val="0"/>
              </a:spcAft>
              <a:buClr>
                <a:srgbClr val="000000"/>
              </a:buClr>
              <a:buSzPct val="25000"/>
              <a:buFont typeface="Consolas"/>
              <a:buNone/>
            </a:pPr>
            <a:r>
              <a:rPr lang="en-US" sz="1600">
                <a:latin typeface="Consolas"/>
                <a:ea typeface="Consolas"/>
                <a:cs typeface="Consolas"/>
                <a:sym typeface="Consolas"/>
              </a:rPr>
              <a:t>}</a:t>
            </a: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1200150" marR="0" lvl="1" indent="-4635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Shape 1729"/>
          <p:cNvSpPr txBox="1"/>
          <p:nvPr/>
        </p:nvSpPr>
        <p:spPr>
          <a:xfrm>
            <a:off x="157161" y="3644900"/>
            <a:ext cx="8785225" cy="2736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30" name="Shape 173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31" name="Shape 173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32" name="Shape 1732"/>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4.    Get last 10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Logs are not sorted.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Last 10 Errors can be listed in one file or maybe in all of them.</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a:t>
            </a:r>
            <a:br>
              <a:rPr lang="en-US" sz="1600" b="1" i="0" u="none" strike="noStrike" cap="none" baseline="0">
                <a:solidFill>
                  <a:srgbClr val="7F0055"/>
                </a:solidFill>
                <a:latin typeface="Consolas"/>
                <a:ea typeface="Consolas"/>
                <a:cs typeface="Consolas"/>
                <a:sym typeface="Consolas"/>
              </a:rPr>
            </a:br>
            <a:r>
              <a:rPr lang="en-US" sz="1600" b="1" i="0" u="none" strike="noStrike" cap="none" baseline="0">
                <a:solidFill>
                  <a:srgbClr val="7F0055"/>
                </a:solidFill>
                <a:latin typeface="Consolas"/>
                <a:ea typeface="Consolas"/>
                <a:cs typeface="Consolas"/>
                <a:sym typeface="Consolas"/>
              </a:rPr>
              <a:t>public</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List&lt;LogEntry&gt; findLast10ErrorLogs() {</a:t>
            </a: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return</a:t>
            </a:r>
            <a:r>
              <a:rPr lang="en-US" sz="1600" b="0" i="0" u="none" strike="noStrike" cap="none" baseline="0">
                <a:solidFill>
                  <a:srgbClr val="000000"/>
                </a:solidFill>
                <a:latin typeface="Consolas"/>
                <a:ea typeface="Consolas"/>
                <a:cs typeface="Consolas"/>
                <a:sym typeface="Consolas"/>
              </a:rPr>
              <a:t> streamLogs()</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.filter((</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 -&gt; </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.getResponse() &gt;= 500)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.sorted(Comparator.comparing(LogEntry::getDateTime).reversed())</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.limit(10)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.collect(</a:t>
            </a:r>
            <a:r>
              <a:rPr lang="en-US" sz="1600" b="0" i="1" u="none" strike="noStrike" cap="none" baseline="0">
                <a:solidFill>
                  <a:srgbClr val="000000"/>
                </a:solidFill>
                <a:latin typeface="Consolas"/>
                <a:ea typeface="Consolas"/>
                <a:cs typeface="Consolas"/>
                <a:sym typeface="Consolas"/>
              </a:rPr>
              <a:t>toList());</a:t>
            </a:r>
            <a:br>
              <a:rPr lang="en-US" sz="1600" b="0" i="1" u="none" strike="noStrike" cap="none" baseline="0">
                <a:solidFill>
                  <a:srgbClr val="000000"/>
                </a:solidFill>
                <a:latin typeface="Consolas"/>
                <a:ea typeface="Consolas"/>
                <a:cs typeface="Consolas"/>
                <a:sym typeface="Consolas"/>
              </a:rPr>
            </a:br>
            <a:endParaRPr lang="en-US" sz="1600" b="0" i="1"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a:latin typeface="Consolas"/>
                <a:ea typeface="Consolas"/>
                <a:cs typeface="Consolas"/>
                <a:sym typeface="Consolas"/>
              </a:rPr>
              <a:t>}</a:t>
            </a: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1200150" marR="0" lvl="1" indent="-4635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43"/>
        <p:cNvGrpSpPr/>
        <p:nvPr/>
      </p:nvGrpSpPr>
      <p:grpSpPr>
        <a:xfrm>
          <a:off x="0" y="0"/>
          <a:ext cx="0" cy="0"/>
          <a:chOff x="0" y="0"/>
          <a:chExt cx="0" cy="0"/>
        </a:xfrm>
      </p:grpSpPr>
      <p:sp>
        <p:nvSpPr>
          <p:cNvPr id="244" name="Shape 244"/>
          <p:cNvSpPr txBox="1"/>
          <p:nvPr/>
        </p:nvSpPr>
        <p:spPr>
          <a:xfrm>
            <a:off x="179386" y="2924175"/>
            <a:ext cx="8785225" cy="37449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245" name="Shape 24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46" name="Shape 24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47" name="Shape 247"/>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An interface method with a default implementation is called:</a:t>
            </a:r>
            <a:br>
              <a:rPr lang="en-US" sz="2000" b="0" i="0" u="none" strike="noStrike" cap="none" baseline="0">
                <a:solidFill>
                  <a:schemeClr val="dk1"/>
                </a:solidFill>
                <a:latin typeface="Open Sans"/>
                <a:ea typeface="Open Sans"/>
                <a:cs typeface="Open Sans"/>
                <a:sym typeface="Open Sans"/>
              </a:rPr>
            </a:br>
            <a:r>
              <a:rPr lang="en-US" sz="2000" b="1" i="0" u="none" strike="noStrike" cap="none" baseline="0">
                <a:solidFill>
                  <a:schemeClr val="dk1"/>
                </a:solidFill>
                <a:latin typeface="Open Sans"/>
                <a:ea typeface="Open Sans"/>
                <a:cs typeface="Open Sans"/>
                <a:sym typeface="Open Sans"/>
              </a:rPr>
              <a:t>Defender-method</a:t>
            </a:r>
            <a:r>
              <a:rPr lang="en-US" sz="2000" b="0" i="0" u="none" strike="noStrike" cap="none" baseline="0">
                <a:solidFill>
                  <a:schemeClr val="dk1"/>
                </a:solidFill>
                <a:latin typeface="Open Sans"/>
                <a:ea typeface="Open Sans"/>
                <a:cs typeface="Open Sans"/>
                <a:sym typeface="Open Sans"/>
              </a:rPr>
              <a:t> or </a:t>
            </a:r>
            <a:r>
              <a:rPr lang="en-US" sz="2000" b="1" i="0" u="none" strike="noStrike" cap="none" baseline="0">
                <a:solidFill>
                  <a:schemeClr val="dk1"/>
                </a:solidFill>
                <a:latin typeface="Open Sans"/>
                <a:ea typeface="Open Sans"/>
                <a:cs typeface="Open Sans"/>
                <a:sym typeface="Open Sans"/>
              </a:rPr>
              <a:t>Virtual extension method</a:t>
            </a:r>
            <a:r>
              <a:rPr lang="en-US" sz="2000" b="0" i="0" u="none" strike="noStrike" cap="none" baseline="0">
                <a:solidFill>
                  <a:schemeClr val="dk1"/>
                </a:solidFill>
                <a:latin typeface="Open Sans"/>
                <a:ea typeface="Open Sans"/>
                <a:cs typeface="Open Sans"/>
                <a:sym typeface="Open Sans"/>
              </a:rPr>
              <a:t>.</a:t>
            </a:r>
            <a:r>
              <a:rPr lang="en-US" sz="1600" b="0" i="0" u="none" strike="noStrike" cap="none" baseline="0">
                <a:solidFill>
                  <a:schemeClr val="dk1"/>
                </a:solidFill>
                <a:latin typeface="Open Sans"/>
                <a:ea typeface="Open Sans"/>
                <a:cs typeface="Open Sans"/>
                <a:sym typeface="Open Sans"/>
              </a:rPr>
              <a:t>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doSomethingElse();</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a:solidFill>
                  <a:srgbClr val="646464"/>
                </a:solidFill>
                <a:latin typeface="Consolas"/>
                <a:ea typeface="Consolas"/>
                <a:cs typeface="Consolas"/>
                <a:sym typeface="Consolas"/>
              </a:rPr>
              <a:t>	@Override</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doSomethingElse()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"Something else"</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cxnSp>
        <p:nvCxnSpPr>
          <p:cNvPr id="248" name="Shape 248"/>
          <p:cNvCxnSpPr/>
          <p:nvPr/>
        </p:nvCxnSpPr>
        <p:spPr>
          <a:xfrm>
            <a:off x="179386" y="4724400"/>
            <a:ext cx="87852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Shape 1737"/>
          <p:cNvSpPr txBox="1"/>
          <p:nvPr/>
        </p:nvSpPr>
        <p:spPr>
          <a:xfrm>
            <a:off x="157161" y="3797300"/>
            <a:ext cx="8785200" cy="27368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38" name="Shape 173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39" name="Shape 173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40" name="Shape 1740"/>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4.    Get last 10 errors.</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Logs are not sorted.</a:t>
            </a:r>
          </a:p>
          <a:p>
            <a:pPr marL="1200150" marR="0" lvl="1" indent="-463550" algn="l" rtl="0">
              <a:lnSpc>
                <a:spcPct val="100000"/>
              </a:lnSpc>
              <a:spcBef>
                <a:spcPts val="16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Last 10 Errors can be listed in one file or maybe in all of them.</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15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a:t>
            </a:r>
            <a:br>
              <a:rPr lang="en-US" sz="1600" b="1" i="0" u="none" strike="noStrike" cap="none" baseline="0">
                <a:solidFill>
                  <a:srgbClr val="7F0055"/>
                </a:solidFill>
                <a:latin typeface="Consolas"/>
                <a:ea typeface="Consolas"/>
                <a:cs typeface="Consolas"/>
                <a:sym typeface="Consolas"/>
              </a:rPr>
            </a:br>
            <a:r>
              <a:rPr lang="en-US" sz="1600" b="1" i="0" u="none" strike="noStrike" cap="none" baseline="0">
                <a:solidFill>
                  <a:srgbClr val="7F0055"/>
                </a:solidFill>
                <a:latin typeface="Consolas"/>
                <a:ea typeface="Consolas"/>
                <a:cs typeface="Consolas"/>
                <a:sym typeface="Consolas"/>
              </a:rPr>
              <a:t>public</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List&lt;LogEntry&gt; findLast10ErrorLogs() {</a:t>
            </a:r>
          </a:p>
          <a:p>
            <a:pPr marL="0" marR="0" lvl="0" indent="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rgbClr val="7F0055"/>
              </a:buClr>
              <a:buSzPct val="25000"/>
              <a:buFont typeface="Consolas"/>
              <a:buNone/>
            </a:pPr>
            <a:r>
              <a:rPr lang="en-US" sz="1600" b="1" i="0" u="none" strike="noStrike" cap="none" baseline="0">
                <a:solidFill>
                  <a:srgbClr val="7F0055"/>
                </a:solidFill>
                <a:latin typeface="Consolas"/>
                <a:ea typeface="Consolas"/>
                <a:cs typeface="Consolas"/>
                <a:sym typeface="Consolas"/>
              </a:rPr>
              <a:t>     return</a:t>
            </a:r>
            <a:r>
              <a:rPr lang="en-US" sz="1600" b="0" i="0" u="none" strike="noStrike" cap="none" baseline="0">
                <a:solidFill>
                  <a:srgbClr val="000000"/>
                </a:solidFill>
                <a:latin typeface="Consolas"/>
                <a:ea typeface="Consolas"/>
                <a:cs typeface="Consolas"/>
                <a:sym typeface="Consolas"/>
              </a:rPr>
              <a:t> streamLogs()</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.filter((</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 -&gt; </a:t>
            </a:r>
            <a:r>
              <a:rPr lang="en-US" sz="1600" b="0" i="0" u="none" strike="noStrike" cap="none" baseline="0">
                <a:solidFill>
                  <a:srgbClr val="6A3E3E"/>
                </a:solidFill>
                <a:latin typeface="Consolas"/>
                <a:ea typeface="Consolas"/>
                <a:cs typeface="Consolas"/>
                <a:sym typeface="Consolas"/>
              </a:rPr>
              <a:t>le</a:t>
            </a:r>
            <a:r>
              <a:rPr lang="en-US" sz="1600" b="0" i="0" u="none" strike="noStrike" cap="none" baseline="0">
                <a:solidFill>
                  <a:srgbClr val="000000"/>
                </a:solidFill>
                <a:latin typeface="Consolas"/>
                <a:ea typeface="Consolas"/>
                <a:cs typeface="Consolas"/>
                <a:sym typeface="Consolas"/>
              </a:rPr>
              <a:t>.getResponse() &gt;= 500)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.sorted(Comparator.comparing(LogEntry::getDateTime).reversed())</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.limit(10)</a:t>
            </a: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	.collect(</a:t>
            </a:r>
            <a:r>
              <a:rPr lang="en-US" sz="1600" b="0" i="1" u="none" strike="noStrike" cap="none" baseline="0">
                <a:solidFill>
                  <a:srgbClr val="000000"/>
                </a:solidFill>
                <a:latin typeface="Consolas"/>
                <a:ea typeface="Consolas"/>
                <a:cs typeface="Consolas"/>
                <a:sym typeface="Consolas"/>
              </a:rPr>
              <a:t>toList());</a:t>
            </a:r>
            <a:br>
              <a:rPr lang="en-US" sz="1600" b="0" i="1" u="none" strike="noStrike" cap="none" baseline="0">
                <a:solidFill>
                  <a:srgbClr val="000000"/>
                </a:solidFill>
                <a:latin typeface="Consolas"/>
                <a:ea typeface="Consolas"/>
                <a:cs typeface="Consolas"/>
                <a:sym typeface="Consolas"/>
              </a:rPr>
            </a:br>
            <a:endParaRPr lang="en-US" sz="1600" b="0" i="1" u="none" strike="noStrike" cap="none" baseline="0">
              <a:solidFill>
                <a:srgbClr val="000000"/>
              </a:solidFill>
              <a:latin typeface="Consolas"/>
              <a:ea typeface="Consolas"/>
              <a:cs typeface="Consolas"/>
              <a:sym typeface="Consolas"/>
            </a:endParaRPr>
          </a:p>
          <a:p>
            <a:pPr marL="0" marR="0" lvl="0" indent="0" algn="l" rtl="0">
              <a:lnSpc>
                <a:spcPct val="100000"/>
              </a:lnSpc>
              <a:spcBef>
                <a:spcPts val="320"/>
              </a:spcBef>
              <a:spcAft>
                <a:spcPts val="0"/>
              </a:spcAft>
              <a:buClr>
                <a:srgbClr val="000000"/>
              </a:buClr>
              <a:buSzPct val="25000"/>
              <a:buFont typeface="Consolas"/>
              <a:buNone/>
            </a:pPr>
            <a:r>
              <a:rPr lang="en-US" sz="1600" b="0" i="0" u="none" strike="noStrike" cap="none" baseline="0">
                <a:solidFill>
                  <a:srgbClr val="000000"/>
                </a:solidFill>
                <a:latin typeface="Consolas"/>
                <a:ea typeface="Consolas"/>
                <a:cs typeface="Consolas"/>
                <a:sym typeface="Consolas"/>
              </a:rPr>
              <a:t>{</a:t>
            </a: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1200150" marR="0" lvl="1" indent="-4635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
        <p:nvSpPr>
          <p:cNvPr id="1741" name="Shape 1741"/>
          <p:cNvSpPr txBox="1"/>
          <p:nvPr/>
        </p:nvSpPr>
        <p:spPr>
          <a:xfrm>
            <a:off x="1249501" y="5041800"/>
            <a:ext cx="7056299" cy="368400"/>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42" name="Shape 1742"/>
          <p:cNvSpPr txBox="1"/>
          <p:nvPr/>
        </p:nvSpPr>
        <p:spPr>
          <a:xfrm>
            <a:off x="4826000" y="5661025"/>
            <a:ext cx="3286124"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Pre-created comparing function</a:t>
            </a:r>
          </a:p>
        </p:txBody>
      </p:sp>
      <p:cxnSp>
        <p:nvCxnSpPr>
          <p:cNvPr id="1743" name="Shape 1743"/>
          <p:cNvCxnSpPr/>
          <p:nvPr/>
        </p:nvCxnSpPr>
        <p:spPr>
          <a:xfrm rot="10800000">
            <a:off x="6206862" y="5341825"/>
            <a:ext cx="262199" cy="319199"/>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Shape 1748"/>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49" name="Shape 174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50" name="Shape 175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51" name="Shape 1751"/>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5.    Were there any empty responses?</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empty response -&gt; no bytes sent.</a:t>
            </a:r>
          </a:p>
          <a:p>
            <a:pPr marL="0" marR="0" lvl="0" indent="0" algn="l" rtl="0">
              <a:lnSpc>
                <a:spcPct val="100000"/>
              </a:lnSpc>
              <a:spcBef>
                <a:spcPts val="14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wereThereEmptyResponses()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Shape 1756"/>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57" name="Shape 175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58" name="Shape 175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59" name="Shape 1759"/>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5.    Were there any empty responses?</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empty response -&gt; no bytes sent.</a:t>
            </a:r>
          </a:p>
          <a:p>
            <a:pPr marL="0" marR="0" lvl="0" indent="0" algn="l" rtl="0">
              <a:lnSpc>
                <a:spcPct val="100000"/>
              </a:lnSpc>
              <a:spcBef>
                <a:spcPts val="14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wereThereEmptyResponses()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 return </a:t>
            </a:r>
            <a:r>
              <a:rPr lang="en-US" sz="1400" b="0" i="0" u="none" strike="noStrike" cap="none" baseline="0">
                <a:solidFill>
                  <a:srgbClr val="000000"/>
                </a:solidFill>
                <a:latin typeface="Consolas"/>
                <a:ea typeface="Consolas"/>
                <a:cs typeface="Consolas"/>
                <a:sym typeface="Consolas"/>
              </a:rPr>
              <a:t>streamLogs().anyMatch( le -&gt; le.getBytesSent() == 0);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Shape 1764"/>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65" name="Shape 176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66" name="Shape 176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67" name="Shape 1767"/>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6.    Were there any requests after 1995?</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wereThereEmptyResponses()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Shape 1772"/>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73" name="Shape 177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74" name="Shape 177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75" name="Shape 1775"/>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6.    Were there any requests after 1995?</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wereThereEmptyResponses()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 return </a:t>
            </a:r>
            <a:r>
              <a:rPr lang="en-US" sz="1400" b="0" i="0" u="none" strike="noStrike" cap="none" baseline="0">
                <a:solidFill>
                  <a:srgbClr val="000000"/>
                </a:solidFill>
                <a:latin typeface="Consolas"/>
                <a:ea typeface="Consolas"/>
                <a:cs typeface="Consolas"/>
                <a:sym typeface="Consolas"/>
              </a:rPr>
              <a:t>streamLogs().anyMatch( le -&gt; le.getDate.getYear() &gt; 1995);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Shape 1780"/>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81" name="Shape 178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82" name="Shape 178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83" name="Shape 1783"/>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7.    Create a method to check if there any entries that fits a</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condition.</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wereThere(Predicate&lt;LogEntry&gt; predicate)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
        <p:nvSpPr>
          <p:cNvPr id="1784" name="Shape 1784"/>
          <p:cNvSpPr txBox="1"/>
          <p:nvPr/>
        </p:nvSpPr>
        <p:spPr>
          <a:xfrm>
            <a:off x="2873375" y="3644900"/>
            <a:ext cx="2879724" cy="360362"/>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p:nvPr/>
        </p:nvSpPr>
        <p:spPr>
          <a:xfrm>
            <a:off x="157161" y="2852736"/>
            <a:ext cx="8785225" cy="35290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90" name="Shape 179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91" name="Shape 179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792" name="Shape 1792"/>
          <p:cNvSpPr txBox="1"/>
          <p:nvPr/>
        </p:nvSpPr>
        <p:spPr>
          <a:xfrm>
            <a:off x="323850" y="14144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7.    Create a method to check if there any entries that fits some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condition.</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 boolean </a:t>
            </a:r>
            <a:r>
              <a:rPr lang="en-US" sz="1400" b="0" i="0" u="none" strike="noStrike" cap="none" baseline="0">
                <a:solidFill>
                  <a:srgbClr val="000000"/>
                </a:solidFill>
                <a:latin typeface="Consolas"/>
                <a:ea typeface="Consolas"/>
                <a:cs typeface="Consolas"/>
                <a:sym typeface="Consolas"/>
              </a:rPr>
              <a:t>wereThere(Predicate&lt;LogEntry&gt; predicate)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sz="1400" b="1" i="0" u="none" strike="noStrike" cap="none" baseline="0">
                <a:solidFill>
                  <a:srgbClr val="7F0055"/>
                </a:solidFill>
                <a:latin typeface="Consolas"/>
                <a:ea typeface="Consolas"/>
                <a:cs typeface="Consolas"/>
                <a:sym typeface="Consolas"/>
              </a:rPr>
              <a:t> return </a:t>
            </a:r>
            <a:r>
              <a:rPr lang="en-US" sz="1400" b="0" i="0" u="none" strike="noStrike" cap="none" baseline="0">
                <a:solidFill>
                  <a:srgbClr val="000000"/>
                </a:solidFill>
                <a:latin typeface="Consolas"/>
                <a:ea typeface="Consolas"/>
                <a:cs typeface="Consolas"/>
                <a:sym typeface="Consolas"/>
              </a:rPr>
              <a:t>streamLogs().anyMatch(predicate);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Shape 1797"/>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798" name="Shape 179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799" name="Shape 179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00" name="Shape 1800"/>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8.    Map all log entries by dates.</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88900" algn="l" rtl="0">
              <a:lnSpc>
                <a:spcPct val="100000"/>
              </a:lnSpc>
              <a:spcBef>
                <a:spcPts val="280"/>
              </a:spcBef>
              <a:spcAft>
                <a:spcPts val="0"/>
              </a:spcAft>
              <a:buClr>
                <a:schemeClr val="dk1"/>
              </a:buClr>
              <a:buFont typeface="Arial"/>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Map&lt;LocalDate, List&lt;LogEntry&gt;&gt; mapByDates()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Shape 1805"/>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06" name="Shape 180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07" name="Shape 180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08" name="Shape 1808"/>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8.    Map all log entries by dates.</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88900" algn="l" rtl="0">
              <a:lnSpc>
                <a:spcPct val="100000"/>
              </a:lnSpc>
              <a:spcBef>
                <a:spcPts val="280"/>
              </a:spcBef>
              <a:spcAft>
                <a:spcPts val="0"/>
              </a:spcAft>
              <a:buClr>
                <a:schemeClr val="dk1"/>
              </a:buClr>
              <a:buFont typeface="Arial"/>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Map&lt;LocalDate, List&lt;LogEntry&gt;&gt; mapByDates()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.collect(</a:t>
            </a:r>
            <a:r>
              <a:rPr lang="en-US" sz="1400" b="0" i="1" u="none" strike="noStrike" cap="none" baseline="0">
                <a:solidFill>
                  <a:srgbClr val="000000"/>
                </a:solidFill>
                <a:latin typeface="Consolas"/>
                <a:ea typeface="Consolas"/>
                <a:cs typeface="Consolas"/>
                <a:sym typeface="Consolas"/>
              </a:rPr>
              <a:t>groupingBy(LogEntry::getDate));</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Shape 1813"/>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14" name="Shape 181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15" name="Shape 181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16" name="Shape 1816"/>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9.    Find how many bytes totally were sent</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Optional&lt;Integer&gt; findHowManyBytesSent()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2"/>
        <p:cNvGrpSpPr/>
        <p:nvPr/>
      </p:nvGrpSpPr>
      <p:grpSpPr>
        <a:xfrm>
          <a:off x="0" y="0"/>
          <a:ext cx="0" cy="0"/>
          <a:chOff x="0" y="0"/>
          <a:chExt cx="0" cy="0"/>
        </a:xfrm>
      </p:grpSpPr>
      <p:pic>
        <p:nvPicPr>
          <p:cNvPr id="93" name="Shape 93"/>
          <p:cNvPicPr preferRelativeResize="0"/>
          <p:nvPr/>
        </p:nvPicPr>
        <p:blipFill rotWithShape="1">
          <a:blip r:embed="rId3">
            <a:alphaModFix/>
          </a:blip>
          <a:srcRect/>
          <a:stretch/>
        </p:blipFill>
        <p:spPr>
          <a:xfrm>
            <a:off x="0" y="0"/>
            <a:ext cx="9144000" cy="1412874"/>
          </a:xfrm>
          <a:prstGeom prst="rect">
            <a:avLst/>
          </a:prstGeom>
          <a:noFill/>
          <a:ln>
            <a:noFill/>
          </a:ln>
        </p:spPr>
      </p:pic>
      <p:sp>
        <p:nvSpPr>
          <p:cNvPr id="94" name="Shape 94"/>
          <p:cNvSpPr txBox="1"/>
          <p:nvPr/>
        </p:nvSpPr>
        <p:spPr>
          <a:xfrm>
            <a:off x="468312" y="2565400"/>
            <a:ext cx="8135936" cy="431799"/>
          </a:xfrm>
          <a:prstGeom prst="rect">
            <a:avLst/>
          </a:prstGeom>
          <a:noFill/>
          <a:ln>
            <a:noFill/>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95" name="Shape 95"/>
          <p:cNvSpPr txBox="1">
            <a:spLocks noGrp="1"/>
          </p:cNvSpPr>
          <p:nvPr>
            <p:ph type="ctrTitle"/>
          </p:nvPr>
        </p:nvSpPr>
        <p:spPr>
          <a:xfrm>
            <a:off x="503237" y="549275"/>
            <a:ext cx="8137525" cy="1150936"/>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US" sz="4000" b="0" i="0" u="none" strike="noStrike" cap="none" baseline="0">
                <a:solidFill>
                  <a:schemeClr val="lt1"/>
                </a:solidFill>
                <a:latin typeface="Open Sans"/>
                <a:ea typeface="Open Sans"/>
                <a:cs typeface="Open Sans"/>
                <a:sym typeface="Open Sans"/>
              </a:rPr>
              <a:t>Agenda</a:t>
            </a:r>
          </a:p>
        </p:txBody>
      </p:sp>
      <p:sp>
        <p:nvSpPr>
          <p:cNvPr id="96" name="Shape 96"/>
          <p:cNvSpPr txBox="1"/>
          <p:nvPr/>
        </p:nvSpPr>
        <p:spPr>
          <a:xfrm>
            <a:off x="395287" y="2998786"/>
            <a:ext cx="8135936" cy="2590800"/>
          </a:xfrm>
          <a:prstGeom prst="rect">
            <a:avLst/>
          </a:prstGeom>
          <a:noFill/>
          <a:ln>
            <a:noFill/>
          </a:ln>
        </p:spPr>
        <p:txBody>
          <a:bodyPr lIns="91425" tIns="45700" rIns="91425" bIns="45700" anchor="ctr" anchorCtr="0">
            <a:noAutofit/>
          </a:bodyPr>
          <a:lstStyle/>
          <a:p>
            <a:pPr marL="358775" marR="0" lvl="0" indent="-346075"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Introduction to Java 8</a:t>
            </a:r>
          </a:p>
          <a:p>
            <a:pPr marL="358775" marR="0" lvl="0" indent="-346075"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Default methods</a:t>
            </a:r>
          </a:p>
          <a:p>
            <a:pPr marL="358775" marR="0" lvl="0" indent="-346075"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Functional Programing</a:t>
            </a:r>
          </a:p>
          <a:p>
            <a:pPr marL="758825" marR="0" lvl="1" indent="-288925" algn="l" rtl="0">
              <a:lnSpc>
                <a:spcPct val="150000"/>
              </a:lnSpc>
              <a:spcBef>
                <a:spcPts val="600"/>
              </a:spcBef>
              <a:spcAft>
                <a:spcPts val="0"/>
              </a:spcAft>
              <a:buClr>
                <a:srgbClr val="552438"/>
              </a:buClr>
              <a:buSzPct val="100000"/>
              <a:buFont typeface="Arial"/>
              <a:buChar char="–"/>
            </a:pPr>
            <a:r>
              <a:rPr lang="en-US" sz="1600" b="0" i="0" u="none" strike="noStrike" cap="none" baseline="0">
                <a:solidFill>
                  <a:schemeClr val="dk1"/>
                </a:solidFill>
                <a:latin typeface="Open Sans"/>
                <a:ea typeface="Open Sans"/>
                <a:cs typeface="Open Sans"/>
                <a:sym typeface="Open Sans"/>
              </a:rPr>
              <a:t>Lambdas </a:t>
            </a:r>
          </a:p>
          <a:p>
            <a:pPr marL="758825" marR="0" lvl="1" indent="-288925" algn="l" rtl="0">
              <a:lnSpc>
                <a:spcPct val="150000"/>
              </a:lnSpc>
              <a:spcBef>
                <a:spcPts val="600"/>
              </a:spcBef>
              <a:spcAft>
                <a:spcPts val="0"/>
              </a:spcAft>
              <a:buClr>
                <a:srgbClr val="552438"/>
              </a:buClr>
              <a:buSzPct val="100000"/>
              <a:buFont typeface="Arial"/>
              <a:buChar char="–"/>
            </a:pPr>
            <a:r>
              <a:rPr lang="en-US" sz="1600" b="0" i="0" u="none" strike="noStrike" cap="none" baseline="0">
                <a:solidFill>
                  <a:schemeClr val="dk1"/>
                </a:solidFill>
                <a:latin typeface="Open Sans"/>
                <a:ea typeface="Open Sans"/>
                <a:cs typeface="Open Sans"/>
                <a:sym typeface="Open Sans"/>
              </a:rPr>
              <a:t>methods as references</a:t>
            </a:r>
          </a:p>
          <a:p>
            <a:pPr marL="758825" marR="0" lvl="1" indent="-288925" algn="l" rtl="0">
              <a:lnSpc>
                <a:spcPct val="150000"/>
              </a:lnSpc>
              <a:spcBef>
                <a:spcPts val="600"/>
              </a:spcBef>
              <a:spcAft>
                <a:spcPts val="0"/>
              </a:spcAft>
              <a:buClr>
                <a:srgbClr val="552438"/>
              </a:buClr>
              <a:buSzPct val="100000"/>
              <a:buFont typeface="Arial"/>
              <a:buChar char="–"/>
            </a:pPr>
            <a:r>
              <a:rPr lang="en-US" sz="1600" b="0" i="0" u="none" strike="noStrike" cap="none" baseline="0">
                <a:solidFill>
                  <a:schemeClr val="dk1"/>
                </a:solidFill>
                <a:latin typeface="Open Sans"/>
                <a:ea typeface="Open Sans"/>
                <a:cs typeface="Open Sans"/>
                <a:sym typeface="Open Sans"/>
              </a:rPr>
              <a:t>Functional Interfaces</a:t>
            </a:r>
          </a:p>
          <a:p>
            <a:pPr marL="358775" marR="0" lvl="0" indent="-346075" algn="l" rtl="0">
              <a:lnSpc>
                <a:spcPct val="150000"/>
              </a:lnSpc>
              <a:spcBef>
                <a:spcPts val="6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FP with streams</a:t>
            </a:r>
          </a:p>
          <a:p>
            <a:pPr marL="358775" marR="0" lvl="0" indent="-346075"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Optionals</a:t>
            </a:r>
          </a:p>
          <a:p>
            <a:pPr marL="358775" marR="0" lvl="0" indent="-346075"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Extras (Date/Time and bye-bye PermGen).</a:t>
            </a: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54" name="Shape 25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55" name="Shape 255"/>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So what about the diamond problem and multiple inheritance:</a:t>
            </a:r>
          </a:p>
          <a:p>
            <a:pPr marL="342900" marR="0" lvl="0" indent="-215900" algn="l" rtl="0">
              <a:lnSpc>
                <a:spcPct val="150000"/>
              </a:lnSpc>
              <a:spcBef>
                <a:spcPts val="0"/>
              </a:spcBef>
              <a:spcAft>
                <a:spcPts val="0"/>
              </a:spcAft>
              <a:buClr>
                <a:srgbClr val="552438"/>
              </a:buClr>
              <a:buFont typeface="Arial"/>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Shape 1821"/>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22" name="Shape 182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23" name="Shape 182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24" name="Shape 1824"/>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9.    Find how many bytes totally were sent</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Optional&lt;Integer&gt; findHowManyBytesSent()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.getByteSent())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.reduce((</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Shape 1829"/>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30" name="Shape 183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31" name="Shape 183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32" name="Shape 1832"/>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9.    Find how many bytes totally were sent</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Optional&lt;Integer&gt; findHowManyBytesSent()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.getByteSent())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.reduce((</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
            </a:r>
            <a:br>
              <a:rPr lang="en-US" sz="1400" b="0" i="0" u="none" strike="noStrike" cap="none" baseline="0">
                <a:solidFill>
                  <a:srgbClr val="000000"/>
                </a:solidFill>
                <a:latin typeface="Consolas"/>
                <a:ea typeface="Consolas"/>
                <a:cs typeface="Consolas"/>
                <a:sym typeface="Consolas"/>
              </a:rPr>
            </a:b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Optional&lt;Integer&gt; findHowManyBytesSent()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streamLogs()</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.map(LogEntry::getByteSent)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.reduce((</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 -&gt; </a:t>
            </a:r>
            <a:r>
              <a:rPr lang="en-US" sz="1400" b="0" i="0" u="none" strike="noStrike" cap="none" baseline="0">
                <a:solidFill>
                  <a:srgbClr val="6A3E3E"/>
                </a:solidFill>
                <a:latin typeface="Consolas"/>
                <a:ea typeface="Consolas"/>
                <a:cs typeface="Consolas"/>
                <a:sym typeface="Consolas"/>
              </a:rPr>
              <a:t>sum</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bytes</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203200" algn="l"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Consolas"/>
              <a:ea typeface="Consolas"/>
              <a:cs typeface="Consolas"/>
              <a:sym typeface="Consolas"/>
            </a:endParaRPr>
          </a:p>
          <a:p>
            <a:pPr marL="742950" marR="0" lvl="1" indent="-635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200"/>
              </a:spcBef>
              <a:spcAft>
                <a:spcPts val="0"/>
              </a:spcAft>
              <a:buNone/>
            </a:pPr>
            <a:endParaRPr sz="2000" b="0" i="0" u="none" strike="noStrike" cap="none" baseline="0">
              <a:solidFill>
                <a:srgbClr val="000000"/>
              </a:solidFill>
              <a:latin typeface="Open Sans"/>
              <a:ea typeface="Open Sans"/>
              <a:cs typeface="Open Sans"/>
              <a:sym typeface="Open Sans"/>
            </a:endParaRPr>
          </a:p>
        </p:txBody>
      </p:sp>
      <p:cxnSp>
        <p:nvCxnSpPr>
          <p:cNvPr id="1833" name="Shape 1833"/>
          <p:cNvCxnSpPr/>
          <p:nvPr/>
        </p:nvCxnSpPr>
        <p:spPr>
          <a:xfrm flipH="1">
            <a:off x="4286250" y="4332287"/>
            <a:ext cx="2097087" cy="681037"/>
          </a:xfrm>
          <a:prstGeom prst="straightConnector1">
            <a:avLst/>
          </a:prstGeom>
          <a:noFill/>
          <a:ln w="9525" cap="flat" cmpd="sng">
            <a:solidFill>
              <a:srgbClr val="552438"/>
            </a:solidFill>
            <a:prstDash val="solid"/>
            <a:miter/>
            <a:headEnd type="none" w="med" len="med"/>
            <a:tailEnd type="stealth" w="lg" len="lg"/>
          </a:ln>
        </p:spPr>
      </p:cxnSp>
      <p:cxnSp>
        <p:nvCxnSpPr>
          <p:cNvPr id="1834" name="Shape 1834"/>
          <p:cNvCxnSpPr/>
          <p:nvPr/>
        </p:nvCxnSpPr>
        <p:spPr>
          <a:xfrm>
            <a:off x="157161" y="4076700"/>
            <a:ext cx="8785225" cy="0"/>
          </a:xfrm>
          <a:prstGeom prst="straightConnector1">
            <a:avLst/>
          </a:prstGeom>
          <a:noFill/>
          <a:ln w="9525" cap="flat" cmpd="sng">
            <a:solidFill>
              <a:srgbClr val="552438"/>
            </a:solidFill>
            <a:prstDash val="solid"/>
            <a:miter/>
            <a:headEnd type="none" w="med" len="med"/>
            <a:tailEnd type="none" w="med" len="med"/>
          </a:ln>
        </p:spPr>
      </p:cxnSp>
      <p:sp>
        <p:nvSpPr>
          <p:cNvPr id="1835" name="Shape 1835"/>
          <p:cNvSpPr txBox="1"/>
          <p:nvPr/>
        </p:nvSpPr>
        <p:spPr>
          <a:xfrm>
            <a:off x="6383325" y="4005244"/>
            <a:ext cx="2436900" cy="962099"/>
          </a:xfrm>
          <a:prstGeom prst="rect">
            <a:avLst/>
          </a:prstGeom>
          <a:solidFill>
            <a:schemeClr val="lt1"/>
          </a:solid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Using a reference to the get</a:t>
            </a:r>
            <a:r>
              <a:rPr lang="en-US" sz="1800">
                <a:solidFill>
                  <a:schemeClr val="dk1"/>
                </a:solidFill>
                <a:latin typeface="Calibri"/>
                <a:ea typeface="Calibri"/>
                <a:cs typeface="Calibri"/>
                <a:sym typeface="Calibri"/>
              </a:rPr>
              <a:t>ter method</a:t>
            </a:r>
            <a:r>
              <a:rPr lang="en-US" sz="1800" b="0" i="0" u="none" strike="noStrike" cap="none" baseline="0">
                <a:solidFill>
                  <a:schemeClr val="dk1"/>
                </a:solidFill>
                <a:latin typeface="Calibri"/>
                <a:ea typeface="Calibri"/>
                <a:cs typeface="Calibri"/>
                <a:sym typeface="Calibri"/>
              </a:rPr>
              <a:t> is more elegant</a:t>
            </a:r>
          </a:p>
        </p:txBody>
      </p:sp>
    </p:spTree>
  </p:cSld>
  <p:clrMapOvr>
    <a:masterClrMapping/>
  </p:clrMapOvr>
  <p:transition spd="slow">
    <p:cut/>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Shape 1840"/>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41" name="Shape 184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42" name="Shape 184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43" name="Shape 1843"/>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10.    Find how many GET request received</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HowManyGets()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p>
          <a:p>
            <a:pPr marL="0" marR="0" lvl="0" indent="0" algn="l" rtl="0">
              <a:lnSpc>
                <a:spcPct val="100000"/>
              </a:lnSpc>
              <a:spcBef>
                <a:spcPts val="280"/>
              </a:spcBef>
              <a:spcAft>
                <a:spcPts val="0"/>
              </a:spcAft>
              <a:buClr>
                <a:srgbClr val="000000"/>
              </a:buClr>
              <a:buSzPct val="25000"/>
              <a:buFont typeface="Consolas"/>
              <a:buNone/>
            </a:pPr>
            <a:r>
              <a:rPr lang="en-US">
                <a:latin typeface="Consolas"/>
                <a:ea typeface="Consolas"/>
                <a:cs typeface="Consolas"/>
                <a:sym typeface="Consolas"/>
              </a:rPr>
              <a:t>}</a:t>
            </a: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Shape 1848"/>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49" name="Shape 184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50" name="Shape 185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51" name="Shape 1851"/>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10.    Find how many GET request received</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HowManyGets()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Function&lt;LogEntry, String&gt; </a:t>
            </a:r>
            <a:r>
              <a:rPr lang="en-US" sz="1400" b="0" i="0" u="none" strike="noStrike" cap="none" baseline="0">
                <a:solidFill>
                  <a:srgbClr val="6A3E3E"/>
                </a:solidFill>
                <a:latin typeface="Consolas"/>
                <a:ea typeface="Consolas"/>
                <a:cs typeface="Consolas"/>
                <a:sym typeface="Consolas"/>
              </a:rPr>
              <a:t>parseMethod</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String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.getRequest();</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.substring(0,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.indexOf(</a:t>
            </a:r>
            <a:r>
              <a:rPr lang="en-US" sz="1400" b="0" i="0" u="none" strike="noStrike" cap="none" baseline="0">
                <a:solidFill>
                  <a:srgbClr val="2A00FF"/>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a:latin typeface="Consolas"/>
                <a:ea typeface="Consolas"/>
                <a:cs typeface="Consolas"/>
                <a:sym typeface="Consolas"/>
              </a:rPr>
              <a:t>}</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a:latin typeface="Consolas"/>
                <a:ea typeface="Consolas"/>
                <a:cs typeface="Consolas"/>
                <a:sym typeface="Consolas"/>
              </a:rPr>
              <a:t>}</a:t>
            </a: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Shape 1856"/>
          <p:cNvSpPr txBox="1"/>
          <p:nvPr/>
        </p:nvSpPr>
        <p:spPr>
          <a:xfrm>
            <a:off x="157161" y="2349500"/>
            <a:ext cx="8785225" cy="403224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857" name="Shape 185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Exercise – Apache logs analysis</a:t>
            </a:r>
          </a:p>
        </p:txBody>
      </p:sp>
      <p:pic>
        <p:nvPicPr>
          <p:cNvPr id="1858" name="Shape 185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859" name="Shape 1859"/>
          <p:cNvSpPr txBox="1"/>
          <p:nvPr/>
        </p:nvSpPr>
        <p:spPr>
          <a:xfrm>
            <a:off x="323850" y="1198562"/>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10.    Find how many GET request received</a:t>
            </a:r>
          </a:p>
          <a:p>
            <a:pPr marL="0" marR="0" lvl="0" indent="0" algn="l" rtl="0">
              <a:lnSpc>
                <a:spcPct val="100000"/>
              </a:lnSpc>
              <a:spcBef>
                <a:spcPts val="1520"/>
              </a:spcBef>
              <a:spcAft>
                <a:spcPts val="0"/>
              </a:spcAft>
              <a:buClr>
                <a:schemeClr val="dk1"/>
              </a:buClr>
              <a:buFont typeface="Calibri"/>
              <a:buNone/>
            </a:pPr>
            <a:endParaRPr sz="1600" b="1" i="0" u="none" strike="noStrike" cap="none" baseline="0">
              <a:solidFill>
                <a:srgbClr val="7F0055"/>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public</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Long HowManyGets() {</a:t>
            </a: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Function&lt;LogEntry, String&gt; </a:t>
            </a:r>
            <a:r>
              <a:rPr lang="en-US" sz="1400" b="0" i="0" u="none" strike="noStrike" cap="none" baseline="0">
                <a:solidFill>
                  <a:srgbClr val="6A3E3E"/>
                </a:solidFill>
                <a:latin typeface="Consolas"/>
                <a:ea typeface="Consolas"/>
                <a:cs typeface="Consolas"/>
                <a:sym typeface="Consolas"/>
              </a:rPr>
              <a:t>parseMethod</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 -&gt; {</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String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 = </a:t>
            </a:r>
            <a:r>
              <a:rPr lang="en-US" sz="1400" b="0" i="0" u="none" strike="noStrike" cap="none" baseline="0">
                <a:solidFill>
                  <a:srgbClr val="6A3E3E"/>
                </a:solidFill>
                <a:latin typeface="Consolas"/>
                <a:ea typeface="Consolas"/>
                <a:cs typeface="Consolas"/>
                <a:sym typeface="Consolas"/>
              </a:rPr>
              <a:t>le</a:t>
            </a:r>
            <a:r>
              <a:rPr lang="en-US" sz="1400" b="0" i="0" u="none" strike="noStrike" cap="none" baseline="0">
                <a:solidFill>
                  <a:srgbClr val="000000"/>
                </a:solidFill>
                <a:latin typeface="Consolas"/>
                <a:ea typeface="Consolas"/>
                <a:cs typeface="Consolas"/>
                <a:sym typeface="Consolas"/>
              </a:rPr>
              <a:t>.getRequest();</a:t>
            </a:r>
          </a:p>
          <a:p>
            <a:pPr marL="0" marR="0" lvl="0" indent="0" algn="l" rtl="0">
              <a:lnSpc>
                <a:spcPct val="100000"/>
              </a:lnSpc>
              <a:spcBef>
                <a:spcPts val="280"/>
              </a:spcBef>
              <a:spcAft>
                <a:spcPts val="0"/>
              </a:spcAft>
              <a:buClr>
                <a:srgbClr val="7F0055"/>
              </a:buClr>
              <a:buSzPct val="25000"/>
              <a:buFont typeface="Consolas"/>
              <a:buNone/>
            </a:pPr>
            <a:r>
              <a:rPr lang="en-US" sz="1400" b="1" i="0" u="none" strike="noStrike" cap="none" baseline="0">
                <a:solidFill>
                  <a:srgbClr val="7F0055"/>
                </a:solidFill>
                <a:latin typeface="Consolas"/>
                <a:ea typeface="Consolas"/>
                <a:cs typeface="Consolas"/>
                <a:sym typeface="Consolas"/>
              </a:rPr>
              <a:t>		return</a:t>
            </a:r>
            <a:r>
              <a:rPr lang="en-US" sz="1400" b="1" i="0" u="none" strike="noStrike" cap="none" baseline="0">
                <a:solidFill>
                  <a:srgbClr val="000000"/>
                </a:solidFill>
                <a:latin typeface="Consolas"/>
                <a:ea typeface="Consolas"/>
                <a:cs typeface="Consolas"/>
                <a:sym typeface="Consolas"/>
              </a:rPr>
              <a:t>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.substring(0, </a:t>
            </a:r>
            <a:r>
              <a:rPr lang="en-US" sz="1400" b="0" i="0" u="none" strike="noStrike" cap="none" baseline="0">
                <a:solidFill>
                  <a:srgbClr val="6A3E3E"/>
                </a:solidFill>
                <a:latin typeface="Consolas"/>
                <a:ea typeface="Consolas"/>
                <a:cs typeface="Consolas"/>
                <a:sym typeface="Consolas"/>
              </a:rPr>
              <a:t>request</a:t>
            </a:r>
            <a:r>
              <a:rPr lang="en-US" sz="1400" b="0" i="0" u="none" strike="noStrike" cap="none" baseline="0">
                <a:solidFill>
                  <a:srgbClr val="000000"/>
                </a:solidFill>
                <a:latin typeface="Consolas"/>
                <a:ea typeface="Consolas"/>
                <a:cs typeface="Consolas"/>
                <a:sym typeface="Consolas"/>
              </a:rPr>
              <a:t>.indexOf(</a:t>
            </a:r>
            <a:r>
              <a:rPr lang="en-US" sz="1400" b="0" i="0" u="none" strike="noStrike" cap="none" baseline="0">
                <a:solidFill>
                  <a:srgbClr val="2A00FF"/>
                </a:solidFill>
                <a:latin typeface="Consolas"/>
                <a:ea typeface="Consolas"/>
                <a:cs typeface="Consolas"/>
                <a:sym typeface="Consolas"/>
              </a:rPr>
              <a:t>' '</a:t>
            </a:r>
            <a:r>
              <a:rPr lang="en-US" sz="1400" b="0" i="0" u="none" strike="noStrike" cap="none" baseline="0">
                <a:solidFill>
                  <a:srgbClr val="000000"/>
                </a:solidFill>
                <a:latin typeface="Consolas"/>
                <a:ea typeface="Consolas"/>
                <a:cs typeface="Consolas"/>
                <a:sym typeface="Consolas"/>
              </a:rPr>
              <a:t>));</a:t>
            </a:r>
          </a:p>
          <a:p>
            <a:pPr marL="0" marR="0" lvl="0" indent="0" algn="l" rtl="0">
              <a:lnSpc>
                <a:spcPct val="100000"/>
              </a:lnSpc>
              <a:spcBef>
                <a:spcPts val="280"/>
              </a:spcBef>
              <a:spcAft>
                <a:spcPts val="0"/>
              </a:spcAft>
              <a:buClr>
                <a:srgbClr val="000000"/>
              </a:buClr>
              <a:buSzPct val="25000"/>
              <a:buFont typeface="Consolas"/>
              <a:buNone/>
            </a:pPr>
            <a:r>
              <a:rPr lang="en-US" sz="1400" b="0" i="0" u="none" strike="noStrike" cap="none" baseline="0">
                <a:solidFill>
                  <a:srgbClr val="000000"/>
                </a:solidFill>
                <a:latin typeface="Consolas"/>
                <a:ea typeface="Consolas"/>
                <a:cs typeface="Consolas"/>
                <a:sym typeface="Consolas"/>
              </a:rPr>
              <a:t>	</a:t>
            </a:r>
            <a:r>
              <a:rPr lang="en-US">
                <a:latin typeface="Consolas"/>
                <a:ea typeface="Consolas"/>
                <a:cs typeface="Consolas"/>
                <a:sym typeface="Consolas"/>
              </a:rPr>
              <a:t>}</a:t>
            </a:r>
            <a:r>
              <a:rPr lang="en-US" sz="1400" b="0" i="0" u="none" strike="noStrike" cap="none" baseline="0">
                <a:solidFill>
                  <a:srgbClr val="000000"/>
                </a:solidFill>
                <a:latin typeface="Consolas"/>
                <a:ea typeface="Consolas"/>
                <a:cs typeface="Consolas"/>
                <a:sym typeface="Consolas"/>
              </a:rPr>
              <a:t>;</a:t>
            </a:r>
            <a:br>
              <a:rPr lang="en-US" sz="1400" b="0" i="0" u="none" strike="noStrike" cap="none" baseline="0">
                <a:solidFill>
                  <a:srgbClr val="000000"/>
                </a:solidFill>
                <a:latin typeface="Consolas"/>
                <a:ea typeface="Consolas"/>
                <a:cs typeface="Consolas"/>
                <a:sym typeface="Consolas"/>
              </a:rPr>
            </a:br>
            <a:endParaRPr lang="en-US"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chemeClr val="dk1"/>
              </a:buClr>
              <a:buFont typeface="Calibri"/>
              <a:buNone/>
            </a:pPr>
            <a:endParaRPr sz="14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80"/>
              </a:spcBef>
              <a:spcAft>
                <a:spcPts val="0"/>
              </a:spcAft>
              <a:buClr>
                <a:srgbClr val="000000"/>
              </a:buClr>
              <a:buSzPct val="25000"/>
              <a:buFont typeface="Consolas"/>
              <a:buNone/>
            </a:pPr>
            <a:r>
              <a:rPr lang="en-US">
                <a:latin typeface="Consolas"/>
                <a:ea typeface="Consolas"/>
                <a:cs typeface="Consolas"/>
                <a:sym typeface="Consolas"/>
              </a:rPr>
              <a:t>}</a:t>
            </a:r>
          </a:p>
          <a:p>
            <a:pPr marL="0" marR="0" lvl="0" indent="0" algn="r" rtl="1">
              <a:lnSpc>
                <a:spcPct val="100000"/>
              </a:lnSpc>
              <a:spcBef>
                <a:spcPts val="0"/>
              </a:spcBef>
              <a:spcAft>
                <a:spcPts val="0"/>
              </a:spcAft>
              <a:buNone/>
            </a:pPr>
            <a:endParaRPr sz="1400" b="0" i="0" u="none" strike="noStrike" cap="none" baseline="0">
              <a:solidFill>
                <a:srgbClr val="000000"/>
              </a:solidFill>
              <a:latin typeface="Open Sans"/>
              <a:ea typeface="Open Sans"/>
              <a:cs typeface="Open Sans"/>
              <a:sym typeface="Open Sans"/>
            </a:endParaRPr>
          </a:p>
        </p:txBody>
      </p:sp>
      <p:sp>
        <p:nvSpPr>
          <p:cNvPr id="1860" name="Shape 1860"/>
          <p:cNvSpPr txBox="1"/>
          <p:nvPr/>
        </p:nvSpPr>
        <p:spPr>
          <a:xfrm>
            <a:off x="5377600" y="5192700"/>
            <a:ext cx="3041100" cy="3899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Local Function</a:t>
            </a:r>
            <a:r>
              <a:rPr lang="en-US" sz="1800">
                <a:solidFill>
                  <a:schemeClr val="dk1"/>
                </a:solidFill>
                <a:latin typeface="Calibri"/>
                <a:ea typeface="Calibri"/>
                <a:cs typeface="Calibri"/>
                <a:sym typeface="Calibri"/>
              </a:rPr>
              <a:t> - n</a:t>
            </a:r>
            <a:r>
              <a:rPr lang="en-US" sz="1800" b="0" i="0" u="none" strike="noStrike" cap="none" baseline="0">
                <a:solidFill>
                  <a:schemeClr val="dk1"/>
                </a:solidFill>
                <a:latin typeface="Calibri"/>
                <a:ea typeface="Calibri"/>
                <a:cs typeface="Calibri"/>
                <a:sym typeface="Calibri"/>
              </a:rPr>
              <a:t>ot a method</a:t>
            </a:r>
          </a:p>
        </p:txBody>
      </p:sp>
      <p:cxnSp>
        <p:nvCxnSpPr>
          <p:cNvPr id="1861" name="Shape 1861"/>
          <p:cNvCxnSpPr/>
          <p:nvPr/>
        </p:nvCxnSpPr>
        <p:spPr>
          <a:xfrm rot="10800000">
            <a:off x="4771224" y="4218312"/>
            <a:ext cx="2032800" cy="97440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9"/>
        <p:cNvGrpSpPr/>
        <p:nvPr/>
      </p:nvGrpSpPr>
      <p:grpSpPr>
        <a:xfrm>
          <a:off x="0" y="0"/>
          <a:ext cx="0" cy="0"/>
          <a:chOff x="0" y="0"/>
          <a:chExt cx="0" cy="0"/>
        </a:xfrm>
      </p:grpSpPr>
      <p:sp>
        <p:nvSpPr>
          <p:cNvPr id="260" name="Shape 26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61" name="Shape 26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62" name="Shape 262"/>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So what about the diamond problem and multiple inheritance:</a:t>
            </a:r>
          </a:p>
          <a:p>
            <a:pPr marL="342900" marR="0" lvl="0" indent="-215900" algn="l" rtl="0">
              <a:lnSpc>
                <a:spcPct val="150000"/>
              </a:lnSpc>
              <a:spcBef>
                <a:spcPts val="0"/>
              </a:spcBef>
              <a:spcAft>
                <a:spcPts val="0"/>
              </a:spcAft>
              <a:buClr>
                <a:srgbClr val="552438"/>
              </a:buClr>
              <a:buFont typeface="Arial"/>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The chosen implementation will be the closest one in the hierarchy level.</a:t>
            </a: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6"/>
        <p:cNvGrpSpPr/>
        <p:nvPr/>
      </p:nvGrpSpPr>
      <p:grpSpPr>
        <a:xfrm>
          <a:off x="0" y="0"/>
          <a:ext cx="0" cy="0"/>
          <a:chOff x="0" y="0"/>
          <a:chExt cx="0" cy="0"/>
        </a:xfrm>
      </p:grpSpPr>
      <p:sp>
        <p:nvSpPr>
          <p:cNvPr id="267" name="Shape 2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68" name="Shape 2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69" name="Shape 269"/>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So what about the diamond problem and multiple inheritance:</a:t>
            </a:r>
          </a:p>
          <a:p>
            <a:pPr marL="342900" marR="0" lvl="0" indent="-215900" algn="l" rtl="0">
              <a:lnSpc>
                <a:spcPct val="150000"/>
              </a:lnSpc>
              <a:spcBef>
                <a:spcPts val="0"/>
              </a:spcBef>
              <a:spcAft>
                <a:spcPts val="0"/>
              </a:spcAft>
              <a:buClr>
                <a:srgbClr val="552438"/>
              </a:buClr>
              <a:buFont typeface="Arial"/>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The chosen implementation will be the closest one in the hierarchy level.</a:t>
            </a: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
        <p:nvSpPr>
          <p:cNvPr id="270" name="Shape 270"/>
          <p:cNvSpPr/>
          <p:nvPr/>
        </p:nvSpPr>
        <p:spPr>
          <a:xfrm>
            <a:off x="3995737" y="3860800"/>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A</a:t>
            </a:r>
          </a:p>
        </p:txBody>
      </p:sp>
      <p:sp>
        <p:nvSpPr>
          <p:cNvPr id="271" name="Shape 271"/>
          <p:cNvSpPr/>
          <p:nvPr/>
        </p:nvSpPr>
        <p:spPr>
          <a:xfrm>
            <a:off x="4932362" y="4618037"/>
            <a:ext cx="654050" cy="358775"/>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C</a:t>
            </a:r>
          </a:p>
        </p:txBody>
      </p:sp>
      <p:sp>
        <p:nvSpPr>
          <p:cNvPr id="272" name="Shape 272"/>
          <p:cNvSpPr/>
          <p:nvPr/>
        </p:nvSpPr>
        <p:spPr>
          <a:xfrm>
            <a:off x="3121025" y="5300662"/>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B</a:t>
            </a:r>
          </a:p>
        </p:txBody>
      </p:sp>
      <p:sp>
        <p:nvSpPr>
          <p:cNvPr id="273" name="Shape 273"/>
          <p:cNvSpPr/>
          <p:nvPr/>
        </p:nvSpPr>
        <p:spPr>
          <a:xfrm>
            <a:off x="3995737" y="5867400"/>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E</a:t>
            </a:r>
          </a:p>
        </p:txBody>
      </p:sp>
      <p:cxnSp>
        <p:nvCxnSpPr>
          <p:cNvPr id="274" name="Shape 274"/>
          <p:cNvCxnSpPr/>
          <p:nvPr/>
        </p:nvCxnSpPr>
        <p:spPr>
          <a:xfrm rot="10800000" flipH="1">
            <a:off x="3563937" y="4221162"/>
            <a:ext cx="425449" cy="1079499"/>
          </a:xfrm>
          <a:prstGeom prst="straightConnector1">
            <a:avLst/>
          </a:prstGeom>
          <a:noFill/>
          <a:ln w="9525" cap="flat" cmpd="sng">
            <a:solidFill>
              <a:schemeClr val="dk1"/>
            </a:solidFill>
            <a:prstDash val="solid"/>
            <a:miter/>
            <a:headEnd type="none" w="med" len="med"/>
            <a:tailEnd type="stealth" w="lg" len="lg"/>
          </a:ln>
        </p:spPr>
      </p:cxnSp>
      <p:cxnSp>
        <p:nvCxnSpPr>
          <p:cNvPr id="275" name="Shape 275"/>
          <p:cNvCxnSpPr/>
          <p:nvPr/>
        </p:nvCxnSpPr>
        <p:spPr>
          <a:xfrm rot="10800000">
            <a:off x="4643437" y="4203700"/>
            <a:ext cx="288925" cy="414337"/>
          </a:xfrm>
          <a:prstGeom prst="straightConnector1">
            <a:avLst/>
          </a:prstGeom>
          <a:noFill/>
          <a:ln w="9525" cap="flat" cmpd="sng">
            <a:solidFill>
              <a:schemeClr val="dk1"/>
            </a:solidFill>
            <a:prstDash val="solid"/>
            <a:miter/>
            <a:headEnd type="none" w="med" len="med"/>
            <a:tailEnd type="stealth" w="lg" len="lg"/>
          </a:ln>
        </p:spPr>
      </p:cxnSp>
      <p:cxnSp>
        <p:nvCxnSpPr>
          <p:cNvPr id="276" name="Shape 276"/>
          <p:cNvCxnSpPr/>
          <p:nvPr/>
        </p:nvCxnSpPr>
        <p:spPr>
          <a:xfrm rot="10800000" flipH="1">
            <a:off x="4465637" y="5661025"/>
            <a:ext cx="466725" cy="206374"/>
          </a:xfrm>
          <a:prstGeom prst="straightConnector1">
            <a:avLst/>
          </a:prstGeom>
          <a:noFill/>
          <a:ln w="9525" cap="flat" cmpd="sng">
            <a:solidFill>
              <a:schemeClr val="dk1"/>
            </a:solidFill>
            <a:prstDash val="solid"/>
            <a:miter/>
            <a:headEnd type="none" w="med" len="med"/>
            <a:tailEnd type="stealth" w="lg" len="lg"/>
          </a:ln>
        </p:spPr>
      </p:cxnSp>
      <p:cxnSp>
        <p:nvCxnSpPr>
          <p:cNvPr id="277" name="Shape 277"/>
          <p:cNvCxnSpPr/>
          <p:nvPr/>
        </p:nvCxnSpPr>
        <p:spPr>
          <a:xfrm rot="10800000">
            <a:off x="3776661" y="5676899"/>
            <a:ext cx="363536" cy="190500"/>
          </a:xfrm>
          <a:prstGeom prst="straightConnector1">
            <a:avLst/>
          </a:prstGeom>
          <a:noFill/>
          <a:ln w="9525" cap="flat" cmpd="sng">
            <a:solidFill>
              <a:schemeClr val="dk1"/>
            </a:solidFill>
            <a:prstDash val="solid"/>
            <a:miter/>
            <a:headEnd type="none" w="med" len="med"/>
            <a:tailEnd type="stealth" w="lg" len="lg"/>
          </a:ln>
        </p:spPr>
      </p:cxnSp>
      <p:sp>
        <p:nvSpPr>
          <p:cNvPr id="278" name="Shape 278"/>
          <p:cNvSpPr txBox="1"/>
          <p:nvPr/>
        </p:nvSpPr>
        <p:spPr>
          <a:xfrm>
            <a:off x="4716462" y="3860800"/>
            <a:ext cx="431799"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a:solidFill>
                  <a:schemeClr val="dk1"/>
                </a:solidFill>
                <a:latin typeface="Calibri"/>
                <a:ea typeface="Calibri"/>
                <a:cs typeface="Calibri"/>
                <a:sym typeface="Calibri"/>
              </a:rPr>
              <a:t>()F</a:t>
            </a:r>
          </a:p>
        </p:txBody>
      </p:sp>
      <p:sp>
        <p:nvSpPr>
          <p:cNvPr id="279" name="Shape 279"/>
          <p:cNvSpPr txBox="1"/>
          <p:nvPr/>
        </p:nvSpPr>
        <p:spPr>
          <a:xfrm>
            <a:off x="5651500" y="4621212"/>
            <a:ext cx="1441449" cy="400049"/>
          </a:xfrm>
          <a:prstGeom prst="rect">
            <a:avLst/>
          </a:prstGeom>
          <a:noFill/>
          <a:ln>
            <a:noFill/>
          </a:ln>
        </p:spPr>
        <p:txBody>
          <a:bodyPr lIns="91425" tIns="45700" rIns="91425" bIns="45700" anchor="t" anchorCtr="0">
            <a:noAutofit/>
          </a:bodyPr>
          <a:lstStyle/>
          <a:p>
            <a:pPr marL="0" marR="0" lvl="0" indent="0" algn="l" rtl="1">
              <a:lnSpc>
                <a:spcPct val="100000"/>
              </a:lnSpc>
              <a:spcBef>
                <a:spcPts val="0"/>
              </a:spcBef>
              <a:spcAft>
                <a:spcPts val="0"/>
              </a:spcAft>
              <a:buClr>
                <a:schemeClr val="dk1"/>
              </a:buClr>
              <a:buSzPct val="25000"/>
              <a:buFont typeface="Calibri"/>
              <a:buNone/>
            </a:pPr>
            <a:r>
              <a:rPr lang="en-US" sz="1600">
                <a:solidFill>
                  <a:schemeClr val="dk1"/>
                </a:solidFill>
                <a:latin typeface="Calibri"/>
                <a:ea typeface="Calibri"/>
                <a:cs typeface="Calibri"/>
                <a:sym typeface="Calibri"/>
              </a:rPr>
              <a:t>()</a:t>
            </a:r>
            <a:r>
              <a:rPr lang="en-US" sz="1600" b="0" i="0" u="none" strike="noStrike" cap="none" baseline="0">
                <a:solidFill>
                  <a:schemeClr val="dk1"/>
                </a:solidFill>
                <a:latin typeface="Calibri"/>
                <a:ea typeface="Calibri"/>
                <a:cs typeface="Calibri"/>
                <a:sym typeface="Calibri"/>
              </a:rPr>
              <a:t>override</a:t>
            </a:r>
            <a:r>
              <a:rPr lang="en-US" sz="2000" b="0" i="0" u="none" strike="noStrike" cap="none" baseline="0">
                <a:solidFill>
                  <a:schemeClr val="dk1"/>
                </a:solidFill>
                <a:latin typeface="Calibri"/>
                <a:ea typeface="Calibri"/>
                <a:cs typeface="Calibri"/>
                <a:sym typeface="Calibri"/>
              </a:rPr>
              <a:t> </a:t>
            </a:r>
            <a:r>
              <a:rPr lang="en-US" sz="1800" b="0" i="0" u="none" strike="noStrike" cap="none" baseline="0">
                <a:solidFill>
                  <a:schemeClr val="dk1"/>
                </a:solidFill>
                <a:latin typeface="Calibri"/>
                <a:ea typeface="Calibri"/>
                <a:cs typeface="Calibri"/>
                <a:sym typeface="Calibri"/>
              </a:rPr>
              <a:t>F</a:t>
            </a:r>
          </a:p>
        </p:txBody>
      </p:sp>
      <p:sp>
        <p:nvSpPr>
          <p:cNvPr id="280" name="Shape 280"/>
          <p:cNvSpPr txBox="1"/>
          <p:nvPr/>
        </p:nvSpPr>
        <p:spPr>
          <a:xfrm>
            <a:off x="1752600" y="5259387"/>
            <a:ext cx="1368425"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600">
                <a:solidFill>
                  <a:schemeClr val="dk1"/>
                </a:solidFill>
                <a:latin typeface="Calibri"/>
                <a:ea typeface="Calibri"/>
                <a:cs typeface="Calibri"/>
                <a:sym typeface="Calibri"/>
              </a:rPr>
              <a:t>()</a:t>
            </a:r>
            <a:r>
              <a:rPr lang="en-US" sz="1600" b="0" i="0" u="none" strike="noStrike" cap="none" baseline="0">
                <a:solidFill>
                  <a:schemeClr val="dk1"/>
                </a:solidFill>
                <a:latin typeface="Calibri"/>
                <a:ea typeface="Calibri"/>
                <a:cs typeface="Calibri"/>
                <a:sym typeface="Calibri"/>
              </a:rPr>
              <a:t>override</a:t>
            </a:r>
            <a:r>
              <a:rPr lang="en-US" sz="1800" b="0" i="0" u="none" strike="noStrike" cap="none" baseline="0">
                <a:solidFill>
                  <a:schemeClr val="dk1"/>
                </a:solidFill>
                <a:latin typeface="Calibri"/>
                <a:ea typeface="Calibri"/>
                <a:cs typeface="Calibri"/>
                <a:sym typeface="Calibri"/>
              </a:rPr>
              <a:t> F</a:t>
            </a:r>
          </a:p>
        </p:txBody>
      </p:sp>
      <p:sp>
        <p:nvSpPr>
          <p:cNvPr id="281" name="Shape 281"/>
          <p:cNvSpPr txBox="1"/>
          <p:nvPr/>
        </p:nvSpPr>
        <p:spPr>
          <a:xfrm>
            <a:off x="3563937" y="6227762"/>
            <a:ext cx="1368425"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a:solidFill>
                  <a:schemeClr val="dk1"/>
                </a:solidFill>
                <a:latin typeface="Calibri"/>
                <a:ea typeface="Calibri"/>
                <a:cs typeface="Calibri"/>
                <a:sym typeface="Calibri"/>
              </a:rPr>
              <a:t>()</a:t>
            </a:r>
            <a:r>
              <a:rPr lang="en-US" sz="1800" b="0" i="0" u="none" strike="noStrike" cap="none" baseline="0">
                <a:solidFill>
                  <a:schemeClr val="dk1"/>
                </a:solidFill>
                <a:latin typeface="Calibri"/>
                <a:ea typeface="Calibri"/>
                <a:cs typeface="Calibri"/>
                <a:sym typeface="Calibri"/>
              </a:rPr>
              <a:t>F() == B.F</a:t>
            </a:r>
          </a:p>
        </p:txBody>
      </p:sp>
      <p:sp>
        <p:nvSpPr>
          <p:cNvPr id="282" name="Shape 282"/>
          <p:cNvSpPr/>
          <p:nvPr/>
        </p:nvSpPr>
        <p:spPr>
          <a:xfrm>
            <a:off x="4967287" y="5318125"/>
            <a:ext cx="654050" cy="358775"/>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D</a:t>
            </a:r>
          </a:p>
        </p:txBody>
      </p:sp>
      <p:cxnSp>
        <p:nvCxnSpPr>
          <p:cNvPr id="283" name="Shape 283"/>
          <p:cNvCxnSpPr/>
          <p:nvPr/>
        </p:nvCxnSpPr>
        <p:spPr>
          <a:xfrm rot="10800000">
            <a:off x="5259387" y="4976811"/>
            <a:ext cx="34924" cy="341311"/>
          </a:xfrm>
          <a:prstGeom prst="straightConnector1">
            <a:avLst/>
          </a:prstGeom>
          <a:noFill/>
          <a:ln w="9525" cap="flat" cmpd="sng">
            <a:solidFill>
              <a:schemeClr val="dk1"/>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7"/>
        <p:cNvGrpSpPr/>
        <p:nvPr/>
      </p:nvGrpSpPr>
      <p:grpSpPr>
        <a:xfrm>
          <a:off x="0" y="0"/>
          <a:ext cx="0" cy="0"/>
          <a:chOff x="0" y="0"/>
          <a:chExt cx="0" cy="0"/>
        </a:xfrm>
      </p:grpSpPr>
      <p:sp>
        <p:nvSpPr>
          <p:cNvPr id="288" name="Shape 28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89" name="Shape 28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90" name="Shape 290"/>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What if two implementations are at the same level? </a:t>
            </a:r>
          </a:p>
          <a:p>
            <a:pPr marL="342900" marR="0" lvl="0" indent="-215900" algn="l" rtl="0">
              <a:lnSpc>
                <a:spcPct val="150000"/>
              </a:lnSpc>
              <a:spcBef>
                <a:spcPts val="0"/>
              </a:spcBef>
              <a:spcAft>
                <a:spcPts val="0"/>
              </a:spcAft>
              <a:buClr>
                <a:srgbClr val="552438"/>
              </a:buClr>
              <a:buFont typeface="Arial"/>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4"/>
        <p:cNvGrpSpPr/>
        <p:nvPr/>
      </p:nvGrpSpPr>
      <p:grpSpPr>
        <a:xfrm>
          <a:off x="0" y="0"/>
          <a:ext cx="0" cy="0"/>
          <a:chOff x="0" y="0"/>
          <a:chExt cx="0" cy="0"/>
        </a:xfrm>
      </p:grpSpPr>
      <p:sp>
        <p:nvSpPr>
          <p:cNvPr id="295" name="Shape 295"/>
          <p:cNvSpPr txBox="1"/>
          <p:nvPr/>
        </p:nvSpPr>
        <p:spPr>
          <a:xfrm>
            <a:off x="179386" y="2276475"/>
            <a:ext cx="8785225" cy="439261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296" name="Shape 29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297" name="Shape 29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298" name="Shape 298"/>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What if two implementations are at the same level? </a:t>
            </a:r>
          </a:p>
          <a:p>
            <a:pPr marL="0" marR="0" lvl="0" indent="0" algn="l" rtl="0">
              <a:lnSpc>
                <a:spcPct val="100000"/>
              </a:lnSpc>
              <a:spcBef>
                <a:spcPts val="240"/>
              </a:spcBef>
              <a:spcAft>
                <a:spcPts val="0"/>
              </a:spcAft>
              <a:buClr>
                <a:srgbClr val="7F0055"/>
              </a:buClr>
              <a:buFont typeface="Consolas"/>
              <a:buNone/>
            </a:pPr>
            <a:endParaRPr sz="1200" b="1">
              <a:solidFill>
                <a:srgbClr val="7F0055"/>
              </a:solidFill>
              <a:latin typeface="Consolas"/>
              <a:ea typeface="Consolas"/>
              <a:cs typeface="Consolas"/>
              <a:sym typeface="Consolas"/>
            </a:endParaRPr>
          </a:p>
          <a:p>
            <a:pPr marL="0" marR="0" lvl="0" indent="0" algn="l" rtl="0">
              <a:lnSpc>
                <a:spcPct val="100000"/>
              </a:lnSpc>
              <a:spcBef>
                <a:spcPts val="240"/>
              </a:spcBef>
              <a:spcAft>
                <a:spcPts val="0"/>
              </a:spcAft>
              <a:buClr>
                <a:srgbClr val="7F0055"/>
              </a:buClr>
              <a:buSzPct val="25000"/>
              <a:buFont typeface="Consolas"/>
              <a:buNone/>
            </a:pPr>
            <a:r>
              <a:rPr lang="en-US" sz="1200" b="1">
                <a:solidFill>
                  <a:srgbClr val="7F0055"/>
                </a:solidFill>
                <a:latin typeface="Consolas"/>
                <a:ea typeface="Consolas"/>
                <a:cs typeface="Consolas"/>
                <a:sym typeface="Consolas"/>
              </a:rPr>
              <a:t/>
            </a:r>
            <a:br>
              <a:rPr lang="en-US" sz="1200" b="1">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"A: 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interface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B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default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System.</a:t>
            </a:r>
            <a:r>
              <a:rPr lang="en-US" sz="1200" b="0" i="1" u="none" strike="noStrike" cap="none" baseline="0">
                <a:solidFill>
                  <a:srgbClr val="0000C0"/>
                </a:solidFill>
                <a:latin typeface="Consolas"/>
                <a:ea typeface="Consolas"/>
                <a:cs typeface="Consolas"/>
                <a:sym typeface="Consolas"/>
              </a:rPr>
              <a:t>out</a:t>
            </a:r>
            <a:r>
              <a:rPr lang="en-US" sz="1200" b="0" i="1" u="none" strike="noStrike" cap="none" baseline="0">
                <a:solidFill>
                  <a:srgbClr val="000000"/>
                </a:solidFill>
                <a:latin typeface="Consolas"/>
                <a:ea typeface="Consolas"/>
                <a:cs typeface="Consolas"/>
                <a:sym typeface="Consolas"/>
              </a:rPr>
              <a:t>.println(</a:t>
            </a:r>
            <a:r>
              <a:rPr lang="en-US" sz="1200" b="0" i="1" u="none" strike="noStrike" cap="none" baseline="0">
                <a:solidFill>
                  <a:srgbClr val="2A00FF"/>
                </a:solidFill>
                <a:latin typeface="Consolas"/>
                <a:ea typeface="Consolas"/>
                <a:cs typeface="Consolas"/>
                <a:sym typeface="Consolas"/>
              </a:rPr>
              <a:t>“B: default implementation"</a:t>
            </a:r>
            <a:r>
              <a:rPr lang="en-US" sz="1200" b="0" i="1"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chemeClr val="dk1"/>
              </a:buClr>
              <a:buFont typeface="Open Sans"/>
              <a:buNone/>
            </a:pPr>
            <a:endParaRPr sz="2000">
              <a:solidFill>
                <a:schemeClr val="dk1"/>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SzPct val="25000"/>
              <a:buFont typeface="Open San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B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cxnSp>
        <p:nvCxnSpPr>
          <p:cNvPr id="299" name="Shape 299"/>
          <p:cNvCxnSpPr/>
          <p:nvPr/>
        </p:nvCxnSpPr>
        <p:spPr>
          <a:xfrm>
            <a:off x="179386" y="3933825"/>
            <a:ext cx="8785225" cy="0"/>
          </a:xfrm>
          <a:prstGeom prst="straightConnector1">
            <a:avLst/>
          </a:prstGeom>
          <a:noFill/>
          <a:ln w="9525" cap="flat" cmpd="sng">
            <a:solidFill>
              <a:srgbClr val="552438"/>
            </a:solidFill>
            <a:prstDash val="solid"/>
            <a:miter/>
            <a:headEnd type="none" w="med" len="med"/>
            <a:tailEnd type="none" w="med" len="med"/>
          </a:ln>
        </p:spPr>
      </p:cxnSp>
      <p:cxnSp>
        <p:nvCxnSpPr>
          <p:cNvPr id="300" name="Shape 300"/>
          <p:cNvCxnSpPr/>
          <p:nvPr/>
        </p:nvCxnSpPr>
        <p:spPr>
          <a:xfrm>
            <a:off x="179386" y="5516562"/>
            <a:ext cx="87852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4"/>
        <p:cNvGrpSpPr/>
        <p:nvPr/>
      </p:nvGrpSpPr>
      <p:grpSpPr>
        <a:xfrm>
          <a:off x="0" y="0"/>
          <a:ext cx="0" cy="0"/>
          <a:chOff x="0" y="0"/>
          <a:chExt cx="0" cy="0"/>
        </a:xfrm>
      </p:grpSpPr>
      <p:sp>
        <p:nvSpPr>
          <p:cNvPr id="305" name="Shape 305"/>
          <p:cNvSpPr txBox="1"/>
          <p:nvPr/>
        </p:nvSpPr>
        <p:spPr>
          <a:xfrm>
            <a:off x="179386" y="2276475"/>
            <a:ext cx="8785225" cy="439261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306" name="Shape 30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07" name="Shape 30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08" name="Shape 308"/>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What if two implementations are at the same level? </a:t>
            </a:r>
          </a:p>
          <a:p>
            <a:pPr marL="0" marR="0" lvl="0" indent="0" algn="l" rtl="0">
              <a:lnSpc>
                <a:spcPct val="100000"/>
              </a:lnSpc>
              <a:spcBef>
                <a:spcPts val="240"/>
              </a:spcBef>
              <a:spcAft>
                <a:spcPts val="0"/>
              </a:spcAft>
              <a:buClr>
                <a:srgbClr val="7F0055"/>
              </a:buClr>
              <a:buFont typeface="Consolas"/>
              <a:buNone/>
            </a:pPr>
            <a:endParaRPr sz="1200" b="1" dirty="0">
              <a:solidFill>
                <a:srgbClr val="7F0055"/>
              </a:solidFill>
              <a:latin typeface="Consolas"/>
              <a:ea typeface="Consolas"/>
              <a:cs typeface="Consolas"/>
              <a:sym typeface="Consolas"/>
            </a:endParaRPr>
          </a:p>
          <a:p>
            <a:pPr marL="0" marR="0" lvl="0" indent="0" algn="l" rtl="0">
              <a:lnSpc>
                <a:spcPct val="100000"/>
              </a:lnSpc>
              <a:spcBef>
                <a:spcPts val="240"/>
              </a:spcBef>
              <a:spcAft>
                <a:spcPts val="0"/>
              </a:spcAft>
              <a:buClr>
                <a:srgbClr val="7F0055"/>
              </a:buClr>
              <a:buSzPct val="25000"/>
              <a:buFont typeface="Consolas"/>
              <a:buNone/>
            </a:pPr>
            <a:r>
              <a:rPr lang="en-US" sz="1200" b="1" dirty="0">
                <a:solidFill>
                  <a:srgbClr val="7F0055"/>
                </a:solidFill>
                <a:latin typeface="Consolas"/>
                <a:ea typeface="Consolas"/>
                <a:cs typeface="Consolas"/>
                <a:sym typeface="Consolas"/>
              </a:rPr>
              <a:t/>
            </a:r>
            <a:br>
              <a:rPr lang="en-US" sz="1200" b="1" dirty="0">
                <a:solidFill>
                  <a:srgbClr val="7F0055"/>
                </a:solidFill>
                <a:latin typeface="Consolas"/>
                <a:ea typeface="Consolas"/>
                <a:cs typeface="Consolas"/>
                <a:sym typeface="Consolas"/>
              </a:rPr>
            </a:b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interface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default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void</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doSomething</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System.</a:t>
            </a:r>
            <a:r>
              <a:rPr lang="en-US" sz="1200" b="0" i="1" u="none" strike="noStrike" cap="none" baseline="0" dirty="0" err="1">
                <a:solidFill>
                  <a:srgbClr val="0000C0"/>
                </a:solidFill>
                <a:latin typeface="Consolas"/>
                <a:ea typeface="Consolas"/>
                <a:cs typeface="Consolas"/>
                <a:sym typeface="Consolas"/>
              </a:rPr>
              <a:t>out</a:t>
            </a:r>
            <a:r>
              <a:rPr lang="en-US" sz="1200" b="0" i="1" u="none" strike="noStrike" cap="none" baseline="0" dirty="0" err="1">
                <a:solidFill>
                  <a:srgbClr val="000000"/>
                </a:solidFill>
                <a:latin typeface="Consolas"/>
                <a:ea typeface="Consolas"/>
                <a:cs typeface="Consolas"/>
                <a:sym typeface="Consolas"/>
              </a:rPr>
              <a:t>.println</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2A00FF"/>
                </a:solidFill>
                <a:latin typeface="Consolas"/>
                <a:ea typeface="Consolas"/>
                <a:cs typeface="Consolas"/>
                <a:sym typeface="Consolas"/>
              </a:rPr>
              <a:t>"A: default implementation"</a:t>
            </a:r>
            <a:r>
              <a:rPr lang="en-US" sz="1200" b="0" i="1"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r>
              <a:rPr lang="en-US" sz="1200" b="0" i="0" u="none" strike="noStrike" cap="none" baseline="0" dirty="0">
                <a:solidFill>
                  <a:srgbClr val="000000"/>
                </a:solidFill>
                <a:latin typeface="Consolas"/>
                <a:ea typeface="Consolas"/>
                <a:cs typeface="Consolas"/>
                <a:sym typeface="Consolas"/>
              </a:rPr>
              <a:t/>
            </a:r>
            <a:br>
              <a:rPr lang="en-US" sz="1200" b="0" i="0" u="none" strike="noStrike" cap="none" baseline="0" dirty="0">
                <a:solidFill>
                  <a:srgbClr val="000000"/>
                </a:solidFill>
                <a:latin typeface="Consolas"/>
                <a:ea typeface="Consolas"/>
                <a:cs typeface="Consolas"/>
                <a:sym typeface="Consolas"/>
              </a:rPr>
            </a:b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interface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B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default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void</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doSomething</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System.</a:t>
            </a:r>
            <a:r>
              <a:rPr lang="en-US" sz="1200" b="0" i="1" u="none" strike="noStrike" cap="none" baseline="0" dirty="0" err="1">
                <a:solidFill>
                  <a:srgbClr val="0000C0"/>
                </a:solidFill>
                <a:latin typeface="Consolas"/>
                <a:ea typeface="Consolas"/>
                <a:cs typeface="Consolas"/>
                <a:sym typeface="Consolas"/>
              </a:rPr>
              <a:t>out</a:t>
            </a:r>
            <a:r>
              <a:rPr lang="en-US" sz="1200" b="0" i="1" u="none" strike="noStrike" cap="none" baseline="0" dirty="0" err="1">
                <a:solidFill>
                  <a:srgbClr val="000000"/>
                </a:solidFill>
                <a:latin typeface="Consolas"/>
                <a:ea typeface="Consolas"/>
                <a:cs typeface="Consolas"/>
                <a:sym typeface="Consolas"/>
              </a:rPr>
              <a:t>.println</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2A00FF"/>
                </a:solidFill>
                <a:latin typeface="Consolas"/>
                <a:ea typeface="Consolas"/>
                <a:cs typeface="Consolas"/>
                <a:sym typeface="Consolas"/>
              </a:rPr>
              <a:t>“B: default implementation"</a:t>
            </a:r>
            <a:r>
              <a:rPr lang="en-US" sz="1200" b="0" i="1"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r>
              <a:rPr lang="en-US" sz="1200" b="0" i="0" u="none" strike="noStrike" cap="none" baseline="0" dirty="0">
                <a:solidFill>
                  <a:srgbClr val="000000"/>
                </a:solidFill>
                <a:latin typeface="Consolas"/>
                <a:ea typeface="Consolas"/>
                <a:cs typeface="Consolas"/>
                <a:sym typeface="Consolas"/>
              </a:rPr>
              <a:t> 	</a:t>
            </a:r>
          </a:p>
          <a:p>
            <a:pPr marL="0" marR="0" lvl="0" indent="0" algn="l" rtl="0">
              <a:lnSpc>
                <a:spcPct val="100000"/>
              </a:lnSpc>
              <a:spcBef>
                <a:spcPts val="400"/>
              </a:spcBef>
              <a:spcAft>
                <a:spcPts val="0"/>
              </a:spcAft>
              <a:buClr>
                <a:schemeClr val="dk1"/>
              </a:buClr>
              <a:buFont typeface="Open Sans"/>
              <a:buNone/>
            </a:pPr>
            <a:endParaRPr sz="2000" dirty="0">
              <a:solidFill>
                <a:schemeClr val="dk1"/>
              </a:solidFill>
              <a:latin typeface="Open Sans"/>
              <a:ea typeface="Open Sans"/>
              <a:cs typeface="Open Sans"/>
              <a:sym typeface="Open Sans"/>
            </a:endParaRPr>
          </a:p>
          <a:p>
            <a:pPr marL="0" marR="0" lvl="0" indent="0" algn="l" rtl="0">
              <a:lnSpc>
                <a:spcPct val="100000"/>
              </a:lnSpc>
              <a:spcBef>
                <a:spcPts val="400"/>
              </a:spcBef>
              <a:spcAft>
                <a:spcPts val="0"/>
              </a:spcAft>
              <a:buClr>
                <a:schemeClr val="dk1"/>
              </a:buClr>
              <a:buSzPct val="25000"/>
              <a:buFont typeface="Open San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class</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Student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implements</a:t>
            </a:r>
            <a:r>
              <a:rPr lang="en-US" sz="1200" b="0" i="0" u="none" strike="noStrike" cap="none" baseline="0" dirty="0">
                <a:solidFill>
                  <a:srgbClr val="000000"/>
                </a:solidFill>
                <a:latin typeface="Consolas"/>
                <a:ea typeface="Consolas"/>
                <a:cs typeface="Consolas"/>
                <a:sym typeface="Consolas"/>
              </a:rPr>
              <a:t> A, B {</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dirty="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dirty="0">
                <a:solidFill>
                  <a:schemeClr val="dk1"/>
                </a:solidFill>
                <a:latin typeface="Open Sans"/>
                <a:ea typeface="Open Sans"/>
                <a:cs typeface="Open Sans"/>
                <a:sym typeface="Open Sans"/>
              </a:rPr>
              <a:t/>
            </a:r>
            <a:br>
              <a:rPr lang="en-US" sz="2000" b="0" i="0" u="none" strike="noStrike" cap="none" baseline="0" dirty="0">
                <a:solidFill>
                  <a:schemeClr val="dk1"/>
                </a:solidFill>
                <a:latin typeface="Open Sans"/>
                <a:ea typeface="Open Sans"/>
                <a:cs typeface="Open Sans"/>
                <a:sym typeface="Open Sans"/>
              </a:rPr>
            </a:br>
            <a:endParaRPr lang="en-US" sz="2000" b="0" i="0" u="none" strike="noStrike" cap="none" baseline="0" dirty="0">
              <a:solidFill>
                <a:schemeClr val="dk1"/>
              </a:solidFill>
              <a:latin typeface="Open Sans"/>
              <a:ea typeface="Open Sans"/>
              <a:cs typeface="Open Sans"/>
              <a:sym typeface="Open Sans"/>
            </a:endParaRPr>
          </a:p>
        </p:txBody>
      </p:sp>
      <p:cxnSp>
        <p:nvCxnSpPr>
          <p:cNvPr id="309" name="Shape 309"/>
          <p:cNvCxnSpPr/>
          <p:nvPr/>
        </p:nvCxnSpPr>
        <p:spPr>
          <a:xfrm>
            <a:off x="179386" y="3933825"/>
            <a:ext cx="8785225" cy="0"/>
          </a:xfrm>
          <a:prstGeom prst="straightConnector1">
            <a:avLst/>
          </a:prstGeom>
          <a:noFill/>
          <a:ln w="9525" cap="flat" cmpd="sng">
            <a:solidFill>
              <a:srgbClr val="552438"/>
            </a:solidFill>
            <a:prstDash val="solid"/>
            <a:miter/>
            <a:headEnd type="none" w="med" len="med"/>
            <a:tailEnd type="none" w="med" len="med"/>
          </a:ln>
        </p:spPr>
      </p:cxnSp>
      <p:cxnSp>
        <p:nvCxnSpPr>
          <p:cNvPr id="310" name="Shape 310"/>
          <p:cNvCxnSpPr/>
          <p:nvPr/>
        </p:nvCxnSpPr>
        <p:spPr>
          <a:xfrm>
            <a:off x="179386" y="5516562"/>
            <a:ext cx="8785225" cy="0"/>
          </a:xfrm>
          <a:prstGeom prst="straightConnector1">
            <a:avLst/>
          </a:prstGeom>
          <a:noFill/>
          <a:ln w="9525" cap="flat" cmpd="sng">
            <a:solidFill>
              <a:srgbClr val="552438"/>
            </a:solidFill>
            <a:prstDash val="solid"/>
            <a:miter/>
            <a:headEnd type="none" w="med" len="med"/>
            <a:tailEnd type="none" w="med" len="med"/>
          </a:ln>
        </p:spPr>
      </p:cxnSp>
      <p:sp>
        <p:nvSpPr>
          <p:cNvPr id="311" name="Shape 311"/>
          <p:cNvSpPr txBox="1"/>
          <p:nvPr/>
        </p:nvSpPr>
        <p:spPr>
          <a:xfrm>
            <a:off x="3059111" y="5578475"/>
            <a:ext cx="433386" cy="288925"/>
          </a:xfrm>
          <a:prstGeom prst="rect">
            <a:avLst/>
          </a:prstGeom>
          <a:no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312" name="Shape 312"/>
          <p:cNvSpPr txBox="1"/>
          <p:nvPr/>
        </p:nvSpPr>
        <p:spPr>
          <a:xfrm>
            <a:off x="4392612" y="5805487"/>
            <a:ext cx="227965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Which will be chosen?</a:t>
            </a:r>
          </a:p>
        </p:txBody>
      </p:sp>
      <p:cxnSp>
        <p:nvCxnSpPr>
          <p:cNvPr id="313" name="Shape 313"/>
          <p:cNvCxnSpPr/>
          <p:nvPr/>
        </p:nvCxnSpPr>
        <p:spPr>
          <a:xfrm flipH="1" flipV="1">
            <a:off x="3429000" y="5867400"/>
            <a:ext cx="963612" cy="122238"/>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7"/>
        <p:cNvGrpSpPr/>
        <p:nvPr/>
      </p:nvGrpSpPr>
      <p:grpSpPr>
        <a:xfrm>
          <a:off x="0" y="0"/>
          <a:ext cx="0" cy="0"/>
          <a:chOff x="0" y="0"/>
          <a:chExt cx="0" cy="0"/>
        </a:xfrm>
      </p:grpSpPr>
      <p:sp>
        <p:nvSpPr>
          <p:cNvPr id="318" name="Shape 318"/>
          <p:cNvSpPr txBox="1"/>
          <p:nvPr/>
        </p:nvSpPr>
        <p:spPr>
          <a:xfrm>
            <a:off x="179386" y="2276475"/>
            <a:ext cx="8785225" cy="8651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319" name="Shape 31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20" name="Shape 32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21" name="Shape 321"/>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What if two implementations are at the same level?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B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	}</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1" i="0" u="none" strike="noStrike" cap="none" baseline="0">
                <a:solidFill>
                  <a:schemeClr val="dk1"/>
                </a:solidFill>
                <a:latin typeface="Open Sans"/>
                <a:ea typeface="Open Sans"/>
                <a:cs typeface="Open Sans"/>
                <a:sym typeface="Open Sans"/>
              </a:rPr>
              <a:t>None!</a:t>
            </a: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We will have to provide an implementation for the ambiguous method in the implementing class.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25"/>
        <p:cNvGrpSpPr/>
        <p:nvPr/>
      </p:nvGrpSpPr>
      <p:grpSpPr>
        <a:xfrm>
          <a:off x="0" y="0"/>
          <a:ext cx="0" cy="0"/>
          <a:chOff x="0" y="0"/>
          <a:chExt cx="0" cy="0"/>
        </a:xfrm>
      </p:grpSpPr>
      <p:sp>
        <p:nvSpPr>
          <p:cNvPr id="326" name="Shape 326"/>
          <p:cNvSpPr txBox="1"/>
          <p:nvPr/>
        </p:nvSpPr>
        <p:spPr>
          <a:xfrm>
            <a:off x="190500" y="4941887"/>
            <a:ext cx="8785225" cy="17541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327" name="Shape 327"/>
          <p:cNvSpPr txBox="1"/>
          <p:nvPr/>
        </p:nvSpPr>
        <p:spPr>
          <a:xfrm>
            <a:off x="179386" y="2276475"/>
            <a:ext cx="8785225" cy="86518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328" name="Shape 32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29" name="Shape 32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30" name="Shape 330"/>
          <p:cNvSpPr txBox="1"/>
          <p:nvPr/>
        </p:nvSpPr>
        <p:spPr>
          <a:xfrm>
            <a:off x="323850" y="16287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What if two implementations are at the same level?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0" i="0" u="none" strike="noStrike" cap="none" baseline="0">
                <a:solidFill>
                  <a:srgbClr val="000000"/>
                </a:solidFill>
                <a:latin typeface="Consolas"/>
                <a:ea typeface="Consolas"/>
                <a:cs typeface="Consolas"/>
                <a:sym typeface="Consolas"/>
              </a:rPr>
              <a:t> A, B {</a:t>
            </a:r>
          </a:p>
          <a:p>
            <a:pPr marL="0" marR="0" lvl="0" indent="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    }</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1" i="0" u="none" strike="noStrike" cap="none" baseline="0">
                <a:solidFill>
                  <a:schemeClr val="dk1"/>
                </a:solidFill>
                <a:latin typeface="Open Sans"/>
                <a:ea typeface="Open Sans"/>
                <a:cs typeface="Open Sans"/>
                <a:sym typeface="Open Sans"/>
              </a:rPr>
              <a:t>None!</a:t>
            </a: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We will have to provide an implementation for the ambiguous method in the implementing class:</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B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a:solidFill>
                  <a:srgbClr val="646464"/>
                </a:solidFill>
                <a:latin typeface="Consolas"/>
                <a:ea typeface="Consolas"/>
                <a:cs typeface="Consolas"/>
                <a:sym typeface="Consolas"/>
              </a:rPr>
              <a:t>	@Override</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cxnSp>
        <p:nvCxnSpPr>
          <p:cNvPr id="331" name="Shape 331"/>
          <p:cNvCxnSpPr/>
          <p:nvPr/>
        </p:nvCxnSpPr>
        <p:spPr>
          <a:xfrm>
            <a:off x="4284662" y="4941887"/>
            <a:ext cx="0" cy="1754187"/>
          </a:xfrm>
          <a:prstGeom prst="straightConnector1">
            <a:avLst/>
          </a:prstGeom>
          <a:noFill/>
          <a:ln w="9525" cap="flat" cmpd="sng">
            <a:solidFill>
              <a:srgbClr val="552438"/>
            </a:solidFill>
            <a:prstDash val="solid"/>
            <a:miter/>
            <a:headEnd type="none" w="med" len="med"/>
            <a:tailEnd type="none" w="med" len="med"/>
          </a:ln>
        </p:spPr>
      </p:cxnSp>
      <p:sp>
        <p:nvSpPr>
          <p:cNvPr id="332" name="Shape 332"/>
          <p:cNvSpPr txBox="1"/>
          <p:nvPr/>
        </p:nvSpPr>
        <p:spPr>
          <a:xfrm>
            <a:off x="4716462" y="4941887"/>
            <a:ext cx="4464050" cy="175418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Student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implements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B {</a:t>
            </a:r>
          </a:p>
          <a:p>
            <a:pPr marL="0" marR="0" lvl="0" indent="0" algn="l" rtl="0">
              <a:lnSpc>
                <a:spcPct val="100000"/>
              </a:lnSpc>
              <a:spcBef>
                <a:spcPts val="0"/>
              </a:spcBef>
              <a:spcAft>
                <a:spcPts val="0"/>
              </a:spcAft>
              <a:buClr>
                <a:schemeClr val="dk1"/>
              </a:buClr>
              <a:buSzPct val="25000"/>
              <a:buFont typeface="Consolas"/>
              <a:buNone/>
            </a:pPr>
            <a:r>
              <a:rPr lang="en-US" sz="1200" b="0" i="0" u="none" strike="noStrike" cap="none" baseline="0">
                <a:solidFill>
                  <a:schemeClr val="dk1"/>
                </a:solidFill>
                <a:latin typeface="Consolas"/>
                <a:ea typeface="Consolas"/>
                <a:cs typeface="Consolas"/>
                <a:sym typeface="Consolas"/>
              </a:rPr>
              <a:t/>
            </a:r>
            <a:br>
              <a:rPr lang="en-US" sz="1200" b="0" i="0" u="none" strike="noStrike" cap="none" baseline="0">
                <a:solidFill>
                  <a:schemeClr val="dk1"/>
                </a:solidFill>
                <a:latin typeface="Consolas"/>
                <a:ea typeface="Consolas"/>
                <a:cs typeface="Consolas"/>
                <a:sym typeface="Consolas"/>
              </a:rPr>
            </a:br>
            <a:endParaRPr lang="en-US" sz="1200" b="0" i="0" u="none" strike="noStrike" cap="none" baseline="0">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646464"/>
              </a:buClr>
              <a:buSzPct val="25000"/>
              <a:buFont typeface="Consolas"/>
              <a:buNone/>
            </a:pPr>
            <a:r>
              <a:rPr lang="en-US" sz="1200" b="0" i="0" u="none" strike="noStrike" cap="none" baseline="0">
                <a:solidFill>
                  <a:srgbClr val="646464"/>
                </a:solidFill>
                <a:latin typeface="Consolas"/>
                <a:ea typeface="Consolas"/>
                <a:cs typeface="Consolas"/>
                <a:sym typeface="Consolas"/>
              </a:rPr>
              <a:t>	@Override</a:t>
            </a:r>
          </a:p>
          <a:p>
            <a:pPr marL="0" marR="0" lvl="0" indent="0" algn="l" rtl="0">
              <a:lnSpc>
                <a:spcPct val="100000"/>
              </a:lnSpc>
              <a:spcBef>
                <a:spcPts val="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doSomething() {</a:t>
            </a:r>
          </a:p>
          <a:p>
            <a:pPr marL="0" marR="0" lvl="0" indent="0" algn="l" rtl="0">
              <a:lnSpc>
                <a:spcPct val="100000"/>
              </a:lnSpc>
              <a:spcBef>
                <a:spcPts val="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a:t>
            </a:r>
            <a:r>
              <a:rPr lang="en-US" sz="1200" b="1" i="0" u="none" strike="noStrike" cap="none" baseline="0">
                <a:solidFill>
                  <a:srgbClr val="7F0055"/>
                </a:solidFill>
                <a:latin typeface="Consolas"/>
                <a:ea typeface="Consolas"/>
                <a:cs typeface="Consolas"/>
                <a:sym typeface="Consolas"/>
              </a:rPr>
              <a:t>super</a:t>
            </a:r>
            <a:r>
              <a:rPr lang="en-US" sz="1200" b="0" i="0" u="none" strike="noStrike" cap="none" baseline="0">
                <a:solidFill>
                  <a:srgbClr val="000000"/>
                </a:solidFill>
                <a:latin typeface="Consolas"/>
                <a:ea typeface="Consolas"/>
                <a:cs typeface="Consolas"/>
                <a:sym typeface="Consolas"/>
              </a:rPr>
              <a:t>.doSomething();	</a:t>
            </a:r>
          </a:p>
          <a:p>
            <a:pPr marL="0" marR="0" lvl="0" indent="0" algn="l" rtl="0">
              <a:lnSpc>
                <a:spcPct val="100000"/>
              </a:lnSpc>
              <a:spcBef>
                <a:spcPts val="0"/>
              </a:spcBef>
              <a:spcAft>
                <a:spcPts val="0"/>
              </a:spcAft>
              <a:buClr>
                <a:srgbClr val="000000"/>
              </a:buClr>
              <a:buSzPct val="25000"/>
              <a:buFont typeface="Consolas"/>
              <a:buNone/>
            </a:pPr>
            <a:r>
              <a:rPr lang="en-US" sz="1200">
                <a:latin typeface="Consolas"/>
                <a:ea typeface="Consolas"/>
                <a:cs typeface="Consolas"/>
                <a:sym typeface="Consolas"/>
              </a:rPr>
              <a:t>	}</a:t>
            </a:r>
          </a:p>
          <a:p>
            <a:pPr marL="0" marR="0" lvl="0" indent="0" algn="l" rtl="0">
              <a:lnSpc>
                <a:spcPct val="100000"/>
              </a:lnSpc>
              <a:spcBef>
                <a:spcPts val="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36"/>
        <p:cNvGrpSpPr/>
        <p:nvPr/>
      </p:nvGrpSpPr>
      <p:grpSpPr>
        <a:xfrm>
          <a:off x="0" y="0"/>
          <a:ext cx="0" cy="0"/>
          <a:chOff x="0" y="0"/>
          <a:chExt cx="0" cy="0"/>
        </a:xfrm>
      </p:grpSpPr>
      <p:sp>
        <p:nvSpPr>
          <p:cNvPr id="337" name="Shape 33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38" name="Shape 33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39" name="Shape 339"/>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Why do we need default methods?!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	We managed just fine without them for a long time.</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43"/>
        <p:cNvGrpSpPr/>
        <p:nvPr/>
      </p:nvGrpSpPr>
      <p:grpSpPr>
        <a:xfrm>
          <a:off x="0" y="0"/>
          <a:ext cx="0" cy="0"/>
          <a:chOff x="0" y="0"/>
          <a:chExt cx="0" cy="0"/>
        </a:xfrm>
      </p:grpSpPr>
      <p:sp>
        <p:nvSpPr>
          <p:cNvPr id="344" name="Shape 34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45" name="Shape 34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46" name="Shape 346"/>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Why do we need default methods?!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	We managed just fine without them for a long time.</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Interfaces are coupled with implementing classes.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It is impossible to add a method to an interface without harming all it’s implementers.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 Java 8 presents a lot of new functionality, especially with collections and lambda expressions. In order to provide backward compatibility – default methods are needed.</a:t>
            </a:r>
          </a:p>
          <a:p>
            <a:pPr marL="342900" marR="0" lvl="0" indent="-34290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Introduction to java 8</a:t>
            </a:r>
          </a:p>
        </p:txBody>
      </p:sp>
      <p:pic>
        <p:nvPicPr>
          <p:cNvPr id="102" name="Shape 10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03" name="Shape 103"/>
          <p:cNvSpPr txBox="1"/>
          <p:nvPr/>
        </p:nvSpPr>
        <p:spPr>
          <a:xfrm>
            <a:off x="373062" y="1557337"/>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From Java 1.5,  there weren't any major changes with the Java language.</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Trends like “functional programming” and “lambda expressions” became more common and the Java’s “ignoring strategy” was proven wrong.</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Scala grew more successful and started to challenge Java.</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The language must go on.</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50"/>
        <p:cNvGrpSpPr/>
        <p:nvPr/>
      </p:nvGrpSpPr>
      <p:grpSpPr>
        <a:xfrm>
          <a:off x="0" y="0"/>
          <a:ext cx="0" cy="0"/>
          <a:chOff x="0" y="0"/>
          <a:chExt cx="0" cy="0"/>
        </a:xfrm>
      </p:grpSpPr>
      <p:sp>
        <p:nvSpPr>
          <p:cNvPr id="351" name="Shape 35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352" name="Shape 35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53" name="Shape 353"/>
          <p:cNvSpPr txBox="1"/>
          <p:nvPr/>
        </p:nvSpPr>
        <p:spPr>
          <a:xfrm>
            <a:off x="323850" y="184626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Interfaces with default methods vs abstract class: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Default methods cannot be constructors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Interfaces with Default methods cannot have members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Default methods cannot hold an object’s state.</a:t>
            </a:r>
          </a:p>
          <a:p>
            <a:pPr marL="0" marR="0" lvl="0" indent="0" algn="l" rtl="0">
              <a:lnSpc>
                <a:spcPct val="150000"/>
              </a:lnSpc>
              <a:spcBef>
                <a:spcPts val="180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r>
              <a:rPr lang="en-US" sz="2000" b="0" i="0" u="none" strike="noStrike" cap="none" baseline="0">
                <a:solidFill>
                  <a:schemeClr val="dk1"/>
                </a:solidFill>
                <a:latin typeface="Open Sans"/>
                <a:ea typeface="Open Sans"/>
                <a:cs typeface="Open Sans"/>
                <a:sym typeface="Open Sans"/>
              </a:rPr>
              <a:t>Default methods are mostly there for backward compatibility.</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57"/>
        <p:cNvGrpSpPr/>
        <p:nvPr/>
      </p:nvGrpSpPr>
      <p:grpSpPr>
        <a:xfrm>
          <a:off x="0" y="0"/>
          <a:ext cx="0" cy="0"/>
          <a:chOff x="0" y="0"/>
          <a:chExt cx="0" cy="0"/>
        </a:xfrm>
      </p:grpSpPr>
      <p:sp>
        <p:nvSpPr>
          <p:cNvPr id="358" name="Shape 358"/>
          <p:cNvSpPr txBox="1">
            <a:spLocks noGrp="1"/>
          </p:cNvSpPr>
          <p:nvPr>
            <p:ph type="ctrTitle"/>
          </p:nvPr>
        </p:nvSpPr>
        <p:spPr>
          <a:xfrm>
            <a:off x="1547812" y="549275"/>
            <a:ext cx="8137500" cy="1150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359" name="Shape 359"/>
          <p:cNvPicPr preferRelativeResize="0"/>
          <p:nvPr/>
        </p:nvPicPr>
        <p:blipFill rotWithShape="1">
          <a:blip r:embed="rId3">
            <a:alphaModFix/>
          </a:blip>
          <a:srcRect/>
          <a:stretch/>
        </p:blipFill>
        <p:spPr>
          <a:xfrm>
            <a:off x="584200" y="260350"/>
            <a:ext cx="747600" cy="1184400"/>
          </a:xfrm>
          <a:prstGeom prst="rect">
            <a:avLst/>
          </a:prstGeom>
          <a:noFill/>
          <a:ln>
            <a:noFill/>
          </a:ln>
        </p:spPr>
      </p:pic>
      <p:sp>
        <p:nvSpPr>
          <p:cNvPr id="360" name="Shape 360"/>
          <p:cNvSpPr txBox="1"/>
          <p:nvPr/>
        </p:nvSpPr>
        <p:spPr>
          <a:xfrm>
            <a:off x="323850" y="1846261"/>
            <a:ext cx="8135999" cy="2590800"/>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361" name="Shape 361"/>
          <p:cNvPicPr preferRelativeResize="0"/>
          <p:nvPr/>
        </p:nvPicPr>
        <p:blipFill rotWithShape="1">
          <a:blip r:embed="rId4">
            <a:alphaModFix/>
          </a:blip>
          <a:srcRect/>
          <a:stretch/>
        </p:blipFill>
        <p:spPr>
          <a:xfrm>
            <a:off x="3240086" y="2708275"/>
            <a:ext cx="2609699" cy="2571600"/>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65"/>
        <p:cNvGrpSpPr/>
        <p:nvPr/>
      </p:nvGrpSpPr>
      <p:grpSpPr>
        <a:xfrm>
          <a:off x="0" y="0"/>
          <a:ext cx="0" cy="0"/>
          <a:chOff x="0" y="0"/>
          <a:chExt cx="0" cy="0"/>
        </a:xfrm>
      </p:grpSpPr>
      <p:sp>
        <p:nvSpPr>
          <p:cNvPr id="366" name="Shape 36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367" name="Shape 36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68" name="Shape 368"/>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Not new, 1930 – lambda calculus (academic world)</a:t>
            </a: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Functional programming </a:t>
            </a:r>
            <a:r>
              <a:rPr lang="en-US" sz="2000" b="0" i="0" u="none" strike="noStrike" cap="none" baseline="0" dirty="0">
                <a:solidFill>
                  <a:schemeClr val="dk1"/>
                </a:solidFill>
                <a:latin typeface="Open Sans"/>
                <a:ea typeface="Open Sans"/>
                <a:cs typeface="Open Sans"/>
                <a:sym typeface="Open Sans"/>
              </a:rPr>
              <a:t>is an ongoing trend in the programming world, that cannot be </a:t>
            </a:r>
            <a:r>
              <a:rPr lang="en-US" sz="2000" b="0" i="0" u="none" strike="noStrike" cap="none" baseline="0" dirty="0" smtClean="0">
                <a:solidFill>
                  <a:schemeClr val="dk1"/>
                </a:solidFill>
                <a:latin typeface="Open Sans"/>
                <a:ea typeface="Open Sans"/>
                <a:cs typeface="Open Sans"/>
                <a:sym typeface="Open Sans"/>
              </a:rPr>
              <a:t>ignored (</a:t>
            </a:r>
            <a:r>
              <a:rPr lang="en-US" sz="2000" b="0" i="0" u="none" strike="noStrike" cap="none" baseline="0" dirty="0" err="1" smtClean="0">
                <a:solidFill>
                  <a:schemeClr val="dk1"/>
                </a:solidFill>
                <a:latin typeface="Open Sans"/>
                <a:ea typeface="Open Sans"/>
                <a:cs typeface="Open Sans"/>
                <a:sym typeface="Open Sans"/>
              </a:rPr>
              <a:t>haskell</a:t>
            </a:r>
            <a:r>
              <a:rPr lang="en-US" sz="2000" b="0" i="0" u="none" strike="noStrike" cap="none" baseline="0" dirty="0" smtClean="0">
                <a:solidFill>
                  <a:schemeClr val="dk1"/>
                </a:solidFill>
                <a:latin typeface="Open Sans"/>
                <a:ea typeface="Open Sans"/>
                <a:cs typeface="Open Sans"/>
                <a:sym typeface="Open Sans"/>
              </a:rPr>
              <a:t>, </a:t>
            </a:r>
            <a:r>
              <a:rPr lang="en-US" sz="2000" b="0" i="0" u="none" strike="noStrike" cap="none" baseline="0" dirty="0" err="1" smtClean="0">
                <a:solidFill>
                  <a:schemeClr val="dk1"/>
                </a:solidFill>
                <a:latin typeface="Open Sans"/>
                <a:ea typeface="Open Sans"/>
                <a:cs typeface="Open Sans"/>
                <a:sym typeface="Open Sans"/>
              </a:rPr>
              <a:t>erlang</a:t>
            </a:r>
            <a:r>
              <a:rPr lang="en-US" sz="2000" b="0" i="0" u="none" strike="noStrike" cap="none" baseline="0" dirty="0" smtClean="0">
                <a:solidFill>
                  <a:schemeClr val="dk1"/>
                </a:solidFill>
                <a:latin typeface="Open Sans"/>
                <a:ea typeface="Open Sans"/>
                <a:cs typeface="Open Sans"/>
                <a:sym typeface="Open Sans"/>
              </a:rPr>
              <a:t>, list, scheme,</a:t>
            </a:r>
            <a:r>
              <a:rPr lang="en-US" sz="2000" b="0" i="0" u="none" strike="noStrike" cap="none" dirty="0" smtClean="0">
                <a:solidFill>
                  <a:schemeClr val="dk1"/>
                </a:solidFill>
                <a:latin typeface="Open Sans"/>
                <a:ea typeface="Open Sans"/>
                <a:cs typeface="Open Sans"/>
                <a:sym typeface="Open Sans"/>
              </a:rPr>
              <a:t> groovy, F#, </a:t>
            </a:r>
            <a:r>
              <a:rPr lang="en-US" sz="2000" b="0" i="0" u="none" strike="noStrike" cap="none" dirty="0" err="1" smtClean="0">
                <a:solidFill>
                  <a:schemeClr val="dk1"/>
                </a:solidFill>
                <a:latin typeface="Open Sans"/>
                <a:ea typeface="Open Sans"/>
                <a:cs typeface="Open Sans"/>
                <a:sym typeface="Open Sans"/>
              </a:rPr>
              <a:t>scala</a:t>
            </a:r>
            <a:r>
              <a:rPr lang="en-US" sz="2000" b="0" i="0" u="none" strike="noStrike" cap="none" baseline="0" dirty="0" smtClean="0">
                <a:solidFill>
                  <a:schemeClr val="dk1"/>
                </a:solidFill>
                <a:latin typeface="Open Sans"/>
                <a:ea typeface="Open Sans"/>
                <a:cs typeface="Open Sans"/>
                <a:sym typeface="Open Sans"/>
              </a:rPr>
              <a:t>).</a:t>
            </a:r>
            <a:endParaRPr lang="en-US" sz="2000" b="0" i="0" u="none" strike="noStrike" cap="none" baseline="0" dirty="0">
              <a:solidFill>
                <a:schemeClr val="dk1"/>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In the Java world, only primitives can exist outside an object scope.</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But FP is all about functions.</a:t>
            </a:r>
          </a:p>
          <a:p>
            <a:pPr marL="342900" marR="0" lvl="0" indent="-215900" algn="l" rtl="0">
              <a:lnSpc>
                <a:spcPct val="150000"/>
              </a:lnSpc>
              <a:spcBef>
                <a:spcPts val="1800"/>
              </a:spcBef>
              <a:spcAft>
                <a:spcPts val="0"/>
              </a:spcAft>
              <a:buClr>
                <a:srgbClr val="552438"/>
              </a:buClr>
              <a:buFont typeface="Arial"/>
              <a:buNone/>
            </a:pPr>
            <a:endParaRPr sz="2000" b="0" i="0" u="none" strike="noStrike" cap="none" baseline="0" dirty="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dirty="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65"/>
        <p:cNvGrpSpPr/>
        <p:nvPr/>
      </p:nvGrpSpPr>
      <p:grpSpPr>
        <a:xfrm>
          <a:off x="0" y="0"/>
          <a:ext cx="0" cy="0"/>
          <a:chOff x="0" y="0"/>
          <a:chExt cx="0" cy="0"/>
        </a:xfrm>
      </p:grpSpPr>
      <p:sp>
        <p:nvSpPr>
          <p:cNvPr id="366" name="Shape 36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smtClean="0">
                <a:solidFill>
                  <a:schemeClr val="dk1"/>
                </a:solidFill>
                <a:latin typeface="Open Sans"/>
                <a:ea typeface="Open Sans"/>
                <a:cs typeface="Open Sans"/>
                <a:sym typeface="Open Sans"/>
              </a:rPr>
              <a:t>Why Functional </a:t>
            </a:r>
            <a:r>
              <a:rPr lang="en-US" sz="4000" b="0" i="0" u="none" strike="noStrike" cap="none" baseline="0" dirty="0">
                <a:solidFill>
                  <a:schemeClr val="dk1"/>
                </a:solidFill>
                <a:latin typeface="Open Sans"/>
                <a:ea typeface="Open Sans"/>
                <a:cs typeface="Open Sans"/>
                <a:sym typeface="Open Sans"/>
              </a:rPr>
              <a:t>Programming</a:t>
            </a:r>
          </a:p>
        </p:txBody>
      </p:sp>
      <p:pic>
        <p:nvPicPr>
          <p:cNvPr id="367" name="Shape 36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68" name="Shape 368"/>
          <p:cNvSpPr txBox="1"/>
          <p:nvPr/>
        </p:nvSpPr>
        <p:spPr>
          <a:xfrm>
            <a:off x="323850" y="1570836"/>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Programming Paradigms:</a:t>
            </a:r>
            <a:r>
              <a:rPr lang="en-US" sz="2000" b="0" i="0" u="none" strike="noStrike" cap="none" dirty="0" smtClean="0">
                <a:solidFill>
                  <a:schemeClr val="dk1"/>
                </a:solidFill>
                <a:latin typeface="Open Sans"/>
                <a:ea typeface="Open Sans"/>
                <a:cs typeface="Open Sans"/>
                <a:sym typeface="Open Sans"/>
              </a:rPr>
              <a:t> Function, Structural, Object Oriented.</a:t>
            </a:r>
            <a:endParaRPr lang="en-US" sz="2000" b="0" i="0" u="none" strike="noStrike" cap="none" baseline="0" dirty="0" smtClean="0">
              <a:solidFill>
                <a:schemeClr val="dk1"/>
              </a:solidFill>
              <a:latin typeface="Open Sans"/>
              <a:ea typeface="Open Sans"/>
              <a:cs typeface="Open Sans"/>
              <a:sym typeface="Open Sans"/>
            </a:endParaRPr>
          </a:p>
          <a:p>
            <a:pPr marL="342900" marR="0" lvl="0" indent="-215900" algn="l" rtl="0">
              <a:lnSpc>
                <a:spcPct val="150000"/>
              </a:lnSpc>
              <a:spcBef>
                <a:spcPts val="1800"/>
              </a:spcBef>
              <a:spcAft>
                <a:spcPts val="0"/>
              </a:spcAft>
              <a:buClr>
                <a:srgbClr val="552438"/>
              </a:buClr>
              <a:buFont typeface="Arial" pitchFamily="34" charset="0"/>
              <a:buChar char="•"/>
            </a:pPr>
            <a:r>
              <a:rPr lang="en-US" sz="2000" b="0" i="0" u="none" strike="noStrike" cap="none" baseline="0" dirty="0" smtClean="0">
                <a:solidFill>
                  <a:schemeClr val="dk1"/>
                </a:solidFill>
                <a:latin typeface="Open Sans"/>
                <a:ea typeface="Open Sans"/>
                <a:cs typeface="Open Sans"/>
                <a:sym typeface="Open Sans"/>
              </a:rPr>
              <a:t>Function base blocks:</a:t>
            </a:r>
          </a:p>
          <a:p>
            <a:pPr marL="342900" lvl="1" indent="-215900">
              <a:lnSpc>
                <a:spcPct val="150000"/>
              </a:lnSpc>
              <a:spcBef>
                <a:spcPts val="1800"/>
              </a:spcBef>
              <a:buClr>
                <a:srgbClr val="552438"/>
              </a:buClr>
              <a:buFont typeface="Arial" pitchFamily="34" charset="0"/>
              <a:buChar char="•"/>
            </a:pPr>
            <a:r>
              <a:rPr lang="en-US" sz="2000" b="0" i="0" u="none" strike="noStrike" cap="none" baseline="0" dirty="0" smtClean="0">
                <a:solidFill>
                  <a:schemeClr val="dk1"/>
                </a:solidFill>
                <a:latin typeface="Open Sans"/>
                <a:ea typeface="Open Sans"/>
                <a:cs typeface="Open Sans"/>
                <a:sym typeface="Open Sans"/>
              </a:rPr>
              <a:t>	No </a:t>
            </a:r>
            <a:r>
              <a:rPr lang="en-US" sz="2000" dirty="0" smtClean="0">
                <a:solidFill>
                  <a:schemeClr val="dk1"/>
                </a:solidFill>
                <a:latin typeface="Open Sans"/>
                <a:ea typeface="Open Sans"/>
                <a:cs typeface="Open Sans"/>
                <a:sym typeface="Open Sans"/>
              </a:rPr>
              <a:t>S</a:t>
            </a:r>
            <a:r>
              <a:rPr lang="en-US" sz="2000" b="0" i="0" u="none" strike="noStrike" cap="none" baseline="0" dirty="0" smtClean="0">
                <a:solidFill>
                  <a:schemeClr val="dk1"/>
                </a:solidFill>
                <a:latin typeface="Open Sans"/>
                <a:ea typeface="Open Sans"/>
                <a:cs typeface="Open Sans"/>
                <a:sym typeface="Open Sans"/>
              </a:rPr>
              <a:t>tate </a:t>
            </a:r>
          </a:p>
          <a:p>
            <a:pPr marL="342900" lvl="7" indent="-215900">
              <a:lnSpc>
                <a:spcPct val="150000"/>
              </a:lnSpc>
              <a:spcBef>
                <a:spcPts val="1800"/>
              </a:spcBef>
              <a:buClr>
                <a:srgbClr val="552438"/>
              </a:buClr>
              <a:buFont typeface="Arial" pitchFamily="34" charset="0"/>
              <a:buChar char="•"/>
            </a:pPr>
            <a:r>
              <a:rPr lang="en-US" sz="2000" dirty="0" smtClean="0">
                <a:solidFill>
                  <a:schemeClr val="dk1"/>
                </a:solidFill>
                <a:latin typeface="Open Sans"/>
                <a:ea typeface="Open Sans"/>
                <a:cs typeface="Open Sans"/>
                <a:sym typeface="Open Sans"/>
              </a:rPr>
              <a:t>         Immutable</a:t>
            </a:r>
          </a:p>
          <a:p>
            <a:pPr marL="584200" lvl="4" indent="-457200">
              <a:lnSpc>
                <a:spcPct val="150000"/>
              </a:lnSpc>
              <a:spcBef>
                <a:spcPts val="1800"/>
              </a:spcBef>
              <a:buClr>
                <a:srgbClr val="552438"/>
              </a:buClr>
              <a:buFont typeface="Arial" pitchFamily="34" charset="0"/>
              <a:buChar char="•"/>
            </a:pPr>
            <a:r>
              <a:rPr lang="en-US" sz="2000" dirty="0" smtClean="0">
                <a:solidFill>
                  <a:schemeClr val="dk1"/>
                </a:solidFill>
                <a:latin typeface="Open Sans"/>
                <a:ea typeface="Open Sans"/>
                <a:cs typeface="Open Sans"/>
                <a:sym typeface="Open Sans"/>
              </a:rPr>
              <a:t>     No Side effect</a:t>
            </a:r>
          </a:p>
          <a:p>
            <a:pPr marL="584200" lvl="4" indent="-457200">
              <a:lnSpc>
                <a:spcPct val="150000"/>
              </a:lnSpc>
              <a:spcBef>
                <a:spcPts val="1800"/>
              </a:spcBef>
              <a:buClr>
                <a:srgbClr val="552438"/>
              </a:buClr>
              <a:buFont typeface="Arial" pitchFamily="34" charset="0"/>
              <a:buChar char="•"/>
            </a:pPr>
            <a:r>
              <a:rPr lang="en-US" sz="2000" dirty="0" smtClean="0">
                <a:solidFill>
                  <a:schemeClr val="dk1"/>
                </a:solidFill>
                <a:latin typeface="Open Sans"/>
                <a:ea typeface="Open Sans"/>
                <a:cs typeface="Open Sans"/>
                <a:sym typeface="Open Sans"/>
              </a:rPr>
              <a:t>Main Advantage:</a:t>
            </a:r>
          </a:p>
          <a:p>
            <a:pPr marL="584200" lvl="7" indent="-457200">
              <a:lnSpc>
                <a:spcPct val="150000"/>
              </a:lnSpc>
              <a:spcBef>
                <a:spcPts val="1800"/>
              </a:spcBef>
              <a:buClr>
                <a:srgbClr val="552438"/>
              </a:buClr>
              <a:buFont typeface="Arial" pitchFamily="34" charset="0"/>
              <a:buChar char="•"/>
            </a:pPr>
            <a:r>
              <a:rPr lang="en-US" sz="2000" dirty="0" smtClean="0">
                <a:solidFill>
                  <a:schemeClr val="dk1"/>
                </a:solidFill>
                <a:latin typeface="Open Sans"/>
                <a:ea typeface="Open Sans"/>
                <a:cs typeface="Open Sans"/>
                <a:sym typeface="Open Sans"/>
              </a:rPr>
              <a:t>     True simultaneous execution</a:t>
            </a:r>
          </a:p>
          <a:p>
            <a:pPr marL="584200" lvl="5" indent="-457200">
              <a:lnSpc>
                <a:spcPct val="150000"/>
              </a:lnSpc>
              <a:spcBef>
                <a:spcPts val="1800"/>
              </a:spcBef>
              <a:buClr>
                <a:srgbClr val="552438"/>
              </a:buClr>
              <a:buFont typeface="Arial" pitchFamily="34" charset="0"/>
              <a:buChar char="•"/>
            </a:pPr>
            <a:r>
              <a:rPr lang="en-US" sz="2000" dirty="0" smtClean="0">
                <a:solidFill>
                  <a:schemeClr val="dk1"/>
                </a:solidFill>
                <a:latin typeface="Open Sans"/>
                <a:ea typeface="Open Sans"/>
                <a:cs typeface="Open Sans"/>
                <a:sym typeface="Open Sans"/>
              </a:rPr>
              <a:t>    Less resource leaks</a:t>
            </a:r>
          </a:p>
          <a:p>
            <a:pPr marL="0" marR="0" lvl="0" indent="0" algn="r" rtl="1">
              <a:lnSpc>
                <a:spcPct val="100000"/>
              </a:lnSpc>
              <a:spcBef>
                <a:spcPts val="1800"/>
              </a:spcBef>
              <a:spcAft>
                <a:spcPts val="0"/>
              </a:spcAft>
              <a:buNone/>
            </a:pPr>
            <a:endParaRPr sz="2000" b="0" i="0" u="none" strike="noStrike" cap="none" baseline="0" dirty="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9"/>
        <p:cNvGrpSpPr/>
        <p:nvPr/>
      </p:nvGrpSpPr>
      <p:grpSpPr>
        <a:xfrm>
          <a:off x="0" y="0"/>
          <a:ext cx="0" cy="0"/>
          <a:chOff x="0" y="0"/>
          <a:chExt cx="0" cy="0"/>
        </a:xfrm>
      </p:grpSpPr>
      <p:sp>
        <p:nvSpPr>
          <p:cNvPr id="380" name="Shape 38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381" name="Shape 38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82" name="Shape 382"/>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presents some new ways to overcome these problems (at least partially) with new syntax and new capabilities: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86"/>
        <p:cNvGrpSpPr/>
        <p:nvPr/>
      </p:nvGrpSpPr>
      <p:grpSpPr>
        <a:xfrm>
          <a:off x="0" y="0"/>
          <a:ext cx="0" cy="0"/>
          <a:chOff x="0" y="0"/>
          <a:chExt cx="0" cy="0"/>
        </a:xfrm>
      </p:grpSpPr>
      <p:sp>
        <p:nvSpPr>
          <p:cNvPr id="387" name="Shape 38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388" name="Shape 38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89" name="Shape 389"/>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Java 8 presents some new ways to overcome these problems (at least partially) with new syntax and new capabilities: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Lambda expressions</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Method references</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Streams</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Shape 1093"/>
          <p:cNvSpPr txBox="1"/>
          <p:nvPr/>
        </p:nvSpPr>
        <p:spPr>
          <a:xfrm>
            <a:off x="1835150" y="2276475"/>
            <a:ext cx="5329237" cy="3673475"/>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094" name="Shape 109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1095" name="Shape 109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096" name="Shape 1096"/>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1097" name="Shape 1097"/>
          <p:cNvPicPr preferRelativeResize="0"/>
          <p:nvPr/>
        </p:nvPicPr>
        <p:blipFill rotWithShape="1">
          <a:blip r:embed="rId4">
            <a:alphaModFix/>
          </a:blip>
          <a:srcRect/>
          <a:stretch/>
        </p:blipFill>
        <p:spPr>
          <a:xfrm>
            <a:off x="2592386" y="2924175"/>
            <a:ext cx="3816349" cy="2522536"/>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92086" y="3500437"/>
            <a:ext cx="8785225" cy="71913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03" name="Shape 110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1104" name="Shape 110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05" name="Shape 1105"/>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Higher order functions: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Mathematically:		</a:t>
            </a:r>
            <a:r>
              <a:rPr lang="en-US" sz="2000" dirty="0" smtClean="0">
                <a:latin typeface="Open Sans"/>
                <a:ea typeface="Open Sans"/>
                <a:cs typeface="Open Sans"/>
                <a:sym typeface="Open Sans"/>
              </a:rPr>
              <a:t> Y = F(X)</a:t>
            </a: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1600" b="0" i="0" u="none" strike="noStrike" cap="none" baseline="0" dirty="0" err="1">
                <a:solidFill>
                  <a:srgbClr val="6A3E3E"/>
                </a:solidFill>
                <a:latin typeface="Consolas"/>
                <a:ea typeface="Consolas"/>
                <a:cs typeface="Consolas"/>
                <a:sym typeface="Consolas"/>
              </a:rPr>
              <a:t>inventory</a:t>
            </a:r>
            <a:r>
              <a:rPr lang="en-US" sz="1600" b="0" i="0" u="none" strike="noStrike" cap="none" baseline="0" dirty="0" err="1">
                <a:solidFill>
                  <a:srgbClr val="000000"/>
                </a:solidFill>
                <a:latin typeface="Consolas"/>
                <a:ea typeface="Consolas"/>
                <a:cs typeface="Consolas"/>
                <a:sym typeface="Consolas"/>
              </a:rPr>
              <a:t>.sort</a:t>
            </a:r>
            <a:r>
              <a:rPr lang="en-US" sz="1600" b="0" i="0" u="none" strike="noStrike" cap="none" baseline="0" dirty="0">
                <a:solidFill>
                  <a:srgbClr val="000000"/>
                </a:solidFill>
                <a:latin typeface="Consolas"/>
                <a:ea typeface="Consolas"/>
                <a:cs typeface="Consolas"/>
                <a:sym typeface="Consolas"/>
              </a:rPr>
              <a: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a:solidFill>
                  <a:srgbClr val="000000"/>
                </a:solidFill>
                <a:latin typeface="Consolas"/>
                <a:ea typeface="Consolas"/>
                <a:cs typeface="Consolas"/>
                <a:sym typeface="Consolas"/>
              </a:rPr>
              <a:t>) -&gt;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 </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Shape 1110"/>
          <p:cNvSpPr txBox="1"/>
          <p:nvPr/>
        </p:nvSpPr>
        <p:spPr>
          <a:xfrm>
            <a:off x="192086" y="3500437"/>
            <a:ext cx="8785225" cy="71913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11" name="Shape 111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1112" name="Shape 111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13" name="Shape 1113"/>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Higher order functions: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Mathematically:		</a:t>
            </a:r>
            <a:r>
              <a:rPr lang="en-US" sz="2000" dirty="0" smtClean="0">
                <a:latin typeface="Open Sans"/>
                <a:ea typeface="Open Sans"/>
                <a:cs typeface="Open Sans"/>
                <a:sym typeface="Open Sans"/>
              </a:rPr>
              <a:t> Y = F(X)</a:t>
            </a: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1600" b="0" i="0" u="none" strike="noStrike" cap="none" baseline="0" dirty="0" err="1">
                <a:solidFill>
                  <a:srgbClr val="6A3E3E"/>
                </a:solidFill>
                <a:latin typeface="Consolas"/>
                <a:ea typeface="Consolas"/>
                <a:cs typeface="Consolas"/>
                <a:sym typeface="Consolas"/>
              </a:rPr>
              <a:t>inventory</a:t>
            </a:r>
            <a:r>
              <a:rPr lang="en-US" sz="1600" b="0" i="0" u="none" strike="noStrike" cap="none" baseline="0" dirty="0" err="1">
                <a:solidFill>
                  <a:srgbClr val="000000"/>
                </a:solidFill>
                <a:latin typeface="Consolas"/>
                <a:ea typeface="Consolas"/>
                <a:cs typeface="Consolas"/>
                <a:sym typeface="Consolas"/>
              </a:rPr>
              <a:t>.sort</a:t>
            </a:r>
            <a:r>
              <a:rPr lang="en-US" sz="1600" b="0" i="0" u="none" strike="noStrike" cap="none" baseline="0" dirty="0">
                <a:solidFill>
                  <a:srgbClr val="000000"/>
                </a:solidFill>
                <a:latin typeface="Consolas"/>
                <a:ea typeface="Consolas"/>
                <a:cs typeface="Consolas"/>
                <a:sym typeface="Consolas"/>
              </a:rPr>
              <a: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a:solidFill>
                  <a:srgbClr val="000000"/>
                </a:solidFill>
                <a:latin typeface="Consolas"/>
                <a:ea typeface="Consolas"/>
                <a:cs typeface="Consolas"/>
                <a:sym typeface="Consolas"/>
              </a:rPr>
              <a:t>) -&gt;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 </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114" name="Shape 1114"/>
          <p:cNvSpPr txBox="1"/>
          <p:nvPr/>
        </p:nvSpPr>
        <p:spPr>
          <a:xfrm>
            <a:off x="2339975" y="4581525"/>
            <a:ext cx="444500"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F</a:t>
            </a:r>
          </a:p>
        </p:txBody>
      </p:sp>
      <p:cxnSp>
        <p:nvCxnSpPr>
          <p:cNvPr id="1115" name="Shape 1115"/>
          <p:cNvCxnSpPr/>
          <p:nvPr/>
        </p:nvCxnSpPr>
        <p:spPr>
          <a:xfrm rot="10800000">
            <a:off x="2562225" y="4005261"/>
            <a:ext cx="0" cy="576262"/>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Shape 1120"/>
          <p:cNvSpPr txBox="1"/>
          <p:nvPr/>
        </p:nvSpPr>
        <p:spPr>
          <a:xfrm>
            <a:off x="192086" y="3500437"/>
            <a:ext cx="8785225" cy="71913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21" name="Shape 112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1122" name="Shape 112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23" name="Shape 1123"/>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Higher order functions: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Mathematically:		</a:t>
            </a:r>
            <a:r>
              <a:rPr lang="en-US" sz="2000" b="0" i="0" u="none" strike="noStrike" cap="none" baseline="0" dirty="0" smtClean="0">
                <a:solidFill>
                  <a:srgbClr val="000000"/>
                </a:solidFill>
                <a:latin typeface="Open Sans"/>
                <a:ea typeface="Open Sans"/>
                <a:cs typeface="Open Sans"/>
                <a:sym typeface="Open Sans"/>
              </a:rPr>
              <a:t>Y = F(X)</a:t>
            </a: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1600" b="0" i="0" u="none" strike="noStrike" cap="none" baseline="0" dirty="0" err="1">
                <a:solidFill>
                  <a:srgbClr val="6A3E3E"/>
                </a:solidFill>
                <a:latin typeface="Consolas"/>
                <a:ea typeface="Consolas"/>
                <a:cs typeface="Consolas"/>
                <a:sym typeface="Consolas"/>
              </a:rPr>
              <a:t>inventory</a:t>
            </a:r>
            <a:r>
              <a:rPr lang="en-US" sz="1600" b="0" i="0" u="none" strike="noStrike" cap="none" baseline="0" dirty="0" err="1">
                <a:solidFill>
                  <a:srgbClr val="000000"/>
                </a:solidFill>
                <a:latin typeface="Consolas"/>
                <a:ea typeface="Consolas"/>
                <a:cs typeface="Consolas"/>
                <a:sym typeface="Consolas"/>
              </a:rPr>
              <a:t>.sort</a:t>
            </a:r>
            <a:r>
              <a:rPr lang="en-US" sz="1600" b="0" i="0" u="none" strike="noStrike" cap="none" baseline="0" dirty="0">
                <a:solidFill>
                  <a:srgbClr val="000000"/>
                </a:solidFill>
                <a:latin typeface="Consolas"/>
                <a:ea typeface="Consolas"/>
                <a:cs typeface="Consolas"/>
                <a:sym typeface="Consolas"/>
              </a:rPr>
              <a: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a:solidFill>
                  <a:srgbClr val="000000"/>
                </a:solidFill>
                <a:latin typeface="Consolas"/>
                <a:ea typeface="Consolas"/>
                <a:cs typeface="Consolas"/>
                <a:sym typeface="Consolas"/>
              </a:rPr>
              <a:t>) -&gt;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 </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124" name="Shape 1124"/>
          <p:cNvSpPr txBox="1"/>
          <p:nvPr/>
        </p:nvSpPr>
        <p:spPr>
          <a:xfrm>
            <a:off x="2339975" y="4581525"/>
            <a:ext cx="444500"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F</a:t>
            </a:r>
          </a:p>
        </p:txBody>
      </p:sp>
      <p:cxnSp>
        <p:nvCxnSpPr>
          <p:cNvPr id="1125" name="Shape 1125"/>
          <p:cNvCxnSpPr/>
          <p:nvPr/>
        </p:nvCxnSpPr>
        <p:spPr>
          <a:xfrm rot="10800000">
            <a:off x="2562225" y="4005261"/>
            <a:ext cx="0" cy="576262"/>
          </a:xfrm>
          <a:prstGeom prst="straightConnector1">
            <a:avLst/>
          </a:prstGeom>
          <a:noFill/>
          <a:ln w="9525" cap="flat" cmpd="sng">
            <a:solidFill>
              <a:srgbClr val="552438"/>
            </a:solidFill>
            <a:prstDash val="solid"/>
            <a:miter/>
            <a:headEnd type="none" w="med" len="med"/>
            <a:tailEnd type="stealth" w="lg" len="lg"/>
          </a:ln>
        </p:spPr>
      </p:cxnSp>
      <p:sp>
        <p:nvSpPr>
          <p:cNvPr id="1126" name="Shape 1126"/>
          <p:cNvSpPr txBox="1"/>
          <p:nvPr/>
        </p:nvSpPr>
        <p:spPr>
          <a:xfrm>
            <a:off x="3924300" y="4581525"/>
            <a:ext cx="444500"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dirty="0" smtClean="0">
                <a:solidFill>
                  <a:schemeClr val="dk1"/>
                </a:solidFill>
                <a:latin typeface="Calibri"/>
                <a:ea typeface="Calibri"/>
                <a:cs typeface="Calibri"/>
                <a:sym typeface="Calibri"/>
              </a:rPr>
              <a:t>X</a:t>
            </a:r>
            <a:endParaRPr lang="en-US" sz="1800" b="0" i="0" u="none" strike="noStrike" cap="none" baseline="0" dirty="0">
              <a:solidFill>
                <a:schemeClr val="dk1"/>
              </a:solidFill>
              <a:latin typeface="Calibri"/>
              <a:ea typeface="Calibri"/>
              <a:cs typeface="Calibri"/>
              <a:sym typeface="Calibri"/>
            </a:endParaRPr>
          </a:p>
        </p:txBody>
      </p:sp>
      <p:cxnSp>
        <p:nvCxnSpPr>
          <p:cNvPr id="1127" name="Shape 1127"/>
          <p:cNvCxnSpPr/>
          <p:nvPr/>
        </p:nvCxnSpPr>
        <p:spPr>
          <a:xfrm rot="10800000">
            <a:off x="4146550" y="4005261"/>
            <a:ext cx="0" cy="576262"/>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Introduction to java 8</a:t>
            </a:r>
          </a:p>
        </p:txBody>
      </p:sp>
      <p:pic>
        <p:nvPicPr>
          <p:cNvPr id="109" name="Shape 10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0" name="Shape 110"/>
          <p:cNvSpPr txBox="1"/>
          <p:nvPr/>
        </p:nvSpPr>
        <p:spPr>
          <a:xfrm>
            <a:off x="373062" y="1557337"/>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What is new?</a:t>
            </a:r>
          </a:p>
          <a:p>
            <a:pPr marL="0" marR="0" lvl="0" indent="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Default interface methods implementation.</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New Date time API.</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New JS engine.</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Lambda expressions support.</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Method references.</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New collections streams API (including built-in parallel processing).</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Optionals</a:t>
            </a:r>
          </a:p>
          <a:p>
            <a:pPr marL="0" marR="0" lvl="0" indent="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JVM inhancements (PermGen removed, and small VM).</a:t>
            </a:r>
          </a:p>
          <a:p>
            <a:pPr marL="0" marR="0" lvl="0" indent="0" algn="r" rtl="1">
              <a:lnSpc>
                <a:spcPct val="100000"/>
              </a:lnSpc>
              <a:spcBef>
                <a:spcPts val="0"/>
              </a:spcBef>
              <a:spcAft>
                <a:spcPts val="0"/>
              </a:spcAft>
              <a:buNone/>
            </a:pPr>
            <a:endParaRPr sz="20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Shape 1132"/>
          <p:cNvSpPr txBox="1"/>
          <p:nvPr/>
        </p:nvSpPr>
        <p:spPr>
          <a:xfrm>
            <a:off x="192086" y="3500437"/>
            <a:ext cx="8785225" cy="719136"/>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33" name="Shape 113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Programming</a:t>
            </a:r>
          </a:p>
        </p:txBody>
      </p:sp>
      <p:pic>
        <p:nvPicPr>
          <p:cNvPr id="1134" name="Shape 113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35" name="Shape 1135"/>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lvl="0" indent="-342900">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Higher order functions: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Mathematically:		</a:t>
            </a:r>
            <a:r>
              <a:rPr lang="en-US" sz="2000" dirty="0" smtClean="0">
                <a:latin typeface="Open Sans"/>
                <a:ea typeface="Open Sans"/>
                <a:cs typeface="Open Sans"/>
                <a:sym typeface="Open Sans"/>
              </a:rPr>
              <a:t> Y = F(X)</a:t>
            </a: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1600" b="0" i="0" u="none" strike="noStrike" cap="none" baseline="0" dirty="0" err="1">
                <a:solidFill>
                  <a:srgbClr val="6A3E3E"/>
                </a:solidFill>
                <a:latin typeface="Consolas"/>
                <a:ea typeface="Consolas"/>
                <a:cs typeface="Consolas"/>
                <a:sym typeface="Consolas"/>
              </a:rPr>
              <a:t>inventory</a:t>
            </a:r>
            <a:r>
              <a:rPr lang="en-US" sz="1600" b="0" i="0" u="none" strike="noStrike" cap="none" baseline="0" dirty="0" err="1">
                <a:solidFill>
                  <a:srgbClr val="000000"/>
                </a:solidFill>
                <a:latin typeface="Consolas"/>
                <a:ea typeface="Consolas"/>
                <a:cs typeface="Consolas"/>
                <a:sym typeface="Consolas"/>
              </a:rPr>
              <a:t>.sort</a:t>
            </a:r>
            <a:r>
              <a:rPr lang="en-US" sz="1600" b="0" i="0" u="none" strike="noStrike" cap="none" baseline="0" dirty="0">
                <a:solidFill>
                  <a:srgbClr val="000000"/>
                </a:solidFill>
                <a:latin typeface="Consolas"/>
                <a:ea typeface="Consolas"/>
                <a:cs typeface="Consolas"/>
                <a:sym typeface="Consolas"/>
              </a:rPr>
              <a: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a:solidFill>
                  <a:srgbClr val="000000"/>
                </a:solidFill>
                <a:latin typeface="Consolas"/>
                <a:ea typeface="Consolas"/>
                <a:cs typeface="Consolas"/>
                <a:sym typeface="Consolas"/>
              </a:rPr>
              <a:t>) -&gt; </a:t>
            </a:r>
            <a:r>
              <a:rPr lang="en-US" sz="1600" b="0" i="0" u="none" strike="noStrike" cap="none" baseline="0" dirty="0" err="1">
                <a:solidFill>
                  <a:srgbClr val="6A3E3E"/>
                </a:solidFill>
                <a:latin typeface="Consolas"/>
                <a:ea typeface="Consolas"/>
                <a:cs typeface="Consolas"/>
                <a:sym typeface="Consolas"/>
              </a:rPr>
              <a:t>x</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 </a:t>
            </a:r>
            <a:r>
              <a:rPr lang="en-US" sz="1600" b="0" i="0" u="none" strike="noStrike" cap="none" baseline="0" dirty="0" err="1">
                <a:solidFill>
                  <a:srgbClr val="6A3E3E"/>
                </a:solidFill>
                <a:latin typeface="Consolas"/>
                <a:ea typeface="Consolas"/>
                <a:cs typeface="Consolas"/>
                <a:sym typeface="Consolas"/>
              </a:rPr>
              <a:t>y</a:t>
            </a:r>
            <a:r>
              <a:rPr lang="en-US" sz="1600" b="0" i="0" u="none" strike="noStrike" cap="none" baseline="0" dirty="0" err="1">
                <a:solidFill>
                  <a:srgbClr val="000000"/>
                </a:solidFill>
                <a:latin typeface="Consolas"/>
                <a:ea typeface="Consolas"/>
                <a:cs typeface="Consolas"/>
                <a:sym typeface="Consolas"/>
              </a:rPr>
              <a:t>.getWeight</a:t>
            </a:r>
            <a:r>
              <a:rPr lang="en-US" sz="16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
        <p:nvSpPr>
          <p:cNvPr id="1136" name="Shape 1136"/>
          <p:cNvSpPr txBox="1"/>
          <p:nvPr/>
        </p:nvSpPr>
        <p:spPr>
          <a:xfrm>
            <a:off x="1127125" y="5014912"/>
            <a:ext cx="3132137"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Sort() is a higher order function</a:t>
            </a:r>
          </a:p>
        </p:txBody>
      </p:sp>
      <p:cxnSp>
        <p:nvCxnSpPr>
          <p:cNvPr id="1137" name="Shape 1137"/>
          <p:cNvCxnSpPr/>
          <p:nvPr/>
        </p:nvCxnSpPr>
        <p:spPr>
          <a:xfrm rot="10800000">
            <a:off x="2700336" y="4005261"/>
            <a:ext cx="0" cy="1008062"/>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01"/>
        <p:cNvGrpSpPr/>
        <p:nvPr/>
      </p:nvGrpSpPr>
      <p:grpSpPr>
        <a:xfrm>
          <a:off x="0" y="0"/>
          <a:ext cx="0" cy="0"/>
          <a:chOff x="0" y="0"/>
          <a:chExt cx="0" cy="0"/>
        </a:xfrm>
      </p:grpSpPr>
      <p:sp>
        <p:nvSpPr>
          <p:cNvPr id="402" name="Shape 402"/>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03" name="Shape 40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04" name="Shape 40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05" name="Shape 405"/>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Our inventory = List of Apples</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0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private</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String </a:t>
            </a:r>
            <a:r>
              <a:rPr lang="en-US" sz="1200" b="0" i="0" u="none" strike="noStrike" cap="none" baseline="0">
                <a:solidFill>
                  <a:srgbClr val="0000C0"/>
                </a:solidFill>
                <a:latin typeface="Consolas"/>
                <a:ea typeface="Consolas"/>
                <a:cs typeface="Consolas"/>
                <a:sym typeface="Consolas"/>
              </a:rPr>
              <a:t>color</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SzPct val="25000"/>
              <a:buFont typeface="Consolas"/>
              <a:buNone/>
            </a:pPr>
            <a:r>
              <a:rPr lang="en-US" sz="1200" b="0" i="0" u="none" strike="noStrike" cap="none" baseline="0">
                <a:solidFill>
                  <a:schemeClr val="dk1"/>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private</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C0"/>
                </a:solidFill>
                <a:latin typeface="Consolas"/>
                <a:ea typeface="Consolas"/>
                <a:cs typeface="Consolas"/>
                <a:sym typeface="Consolas"/>
              </a:rPr>
              <a:t>weight</a:t>
            </a:r>
            <a:r>
              <a:rPr lang="en-US" sz="1200" b="1"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String getColor()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 </a:t>
            </a:r>
            <a:r>
              <a:rPr lang="en-US" sz="1200" b="0" i="0" u="none" strike="noStrike" cap="none" baseline="0">
                <a:solidFill>
                  <a:srgbClr val="000000"/>
                </a:solidFill>
                <a:latin typeface="Consolas"/>
                <a:ea typeface="Consolas"/>
                <a:cs typeface="Consolas"/>
                <a:sym typeface="Consolas"/>
              </a:rPr>
              <a:t>setColor(String color)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getWeight()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void </a:t>
            </a:r>
            <a:r>
              <a:rPr lang="en-US" sz="1200" b="0" i="0" u="none" strike="noStrike" cap="none" baseline="0">
                <a:solidFill>
                  <a:srgbClr val="000000"/>
                </a:solidFill>
                <a:latin typeface="Consolas"/>
                <a:ea typeface="Consolas"/>
                <a:cs typeface="Consolas"/>
                <a:sym typeface="Consolas"/>
              </a:rPr>
              <a:t>setWeight(</a:t>
            </a:r>
            <a:r>
              <a:rPr lang="en-US" sz="1200" b="1" i="0" u="none" strike="noStrike" cap="none" baseline="0">
                <a:solidFill>
                  <a:srgbClr val="7F0055"/>
                </a:solidFill>
                <a:latin typeface="Consolas"/>
                <a:ea typeface="Consolas"/>
                <a:cs typeface="Consolas"/>
                <a:sym typeface="Consolas"/>
              </a:rPr>
              <a:t>int</a:t>
            </a:r>
            <a:r>
              <a:rPr lang="en-US" sz="1200" b="0" i="0" u="none" strike="noStrike" cap="none" baseline="0">
                <a:solidFill>
                  <a:srgbClr val="000000"/>
                </a:solidFill>
                <a:latin typeface="Consolas"/>
                <a:ea typeface="Consolas"/>
                <a:cs typeface="Consolas"/>
                <a:sym typeface="Consolas"/>
              </a:rPr>
              <a:t> weight) {...}</a:t>
            </a:r>
          </a:p>
          <a:p>
            <a:pPr marL="342900" marR="0" lvl="0" indent="-342900" algn="l" rtl="0">
              <a:lnSpc>
                <a:spcPct val="100000"/>
              </a:lnSpc>
              <a:spcBef>
                <a:spcPts val="240"/>
              </a:spcBef>
              <a:spcAft>
                <a:spcPts val="0"/>
              </a:spcAft>
              <a:buClr>
                <a:schemeClr val="dk1"/>
              </a:buClr>
              <a:buSzPct val="25000"/>
              <a:buFont typeface="Open Sans"/>
              <a:buNone/>
            </a:pPr>
            <a:r>
              <a:rPr lang="en-US" sz="1200" b="0" i="0" u="none" strike="noStrike" cap="none" baseline="0">
                <a:solidFill>
                  <a:schemeClr val="dk1"/>
                </a:solidFill>
                <a:latin typeface="Open Sans"/>
                <a:ea typeface="Open Sans"/>
                <a:cs typeface="Open Sans"/>
                <a:sym typeface="Open Sans"/>
              </a:rPr>
              <a:t>}</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pic>
        <p:nvPicPr>
          <p:cNvPr id="406" name="Shape 406"/>
          <p:cNvPicPr preferRelativeResize="0"/>
          <p:nvPr/>
        </p:nvPicPr>
        <p:blipFill rotWithShape="1">
          <a:blip r:embed="rId4">
            <a:alphaModFix/>
          </a:blip>
          <a:srcRect/>
          <a:stretch/>
        </p:blipFill>
        <p:spPr>
          <a:xfrm>
            <a:off x="4716462" y="2559050"/>
            <a:ext cx="4032249" cy="4108450"/>
          </a:xfrm>
          <a:prstGeom prst="rect">
            <a:avLst/>
          </a:prstGeom>
          <a:noFill/>
          <a:ln>
            <a:noFill/>
          </a:ln>
        </p:spPr>
      </p:pic>
      <p:sp>
        <p:nvSpPr>
          <p:cNvPr id="407" name="Shape 407"/>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408" name="Shape 408"/>
          <p:cNvCxnSpPr/>
          <p:nvPr/>
        </p:nvCxnSpPr>
        <p:spPr>
          <a:xfrm>
            <a:off x="4787900" y="2492375"/>
            <a:ext cx="0" cy="4249737"/>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395" name="Shape 39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396" name="Shape 396"/>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Our inventory = List of Apples</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pic>
        <p:nvPicPr>
          <p:cNvPr id="397" name="Shape 397"/>
          <p:cNvPicPr preferRelativeResize="0"/>
          <p:nvPr/>
        </p:nvPicPr>
        <p:blipFill rotWithShape="1">
          <a:blip r:embed="rId4">
            <a:alphaModFix/>
          </a:blip>
          <a:srcRect/>
          <a:stretch/>
        </p:blipFill>
        <p:spPr>
          <a:xfrm>
            <a:off x="2484436" y="2746375"/>
            <a:ext cx="4130674" cy="3757612"/>
          </a:xfrm>
          <a:prstGeom prst="rect">
            <a:avLst/>
          </a:prstGeom>
          <a:noFill/>
          <a:ln w="9525" cap="flat" cmpd="sng">
            <a:solidFill>
              <a:srgbClr val="000000"/>
            </a:solidFill>
            <a:prstDash val="solid"/>
            <a:miter/>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12"/>
        <p:cNvGrpSpPr/>
        <p:nvPr/>
      </p:nvGrpSpPr>
      <p:grpSpPr>
        <a:xfrm>
          <a:off x="0" y="0"/>
          <a:ext cx="0" cy="0"/>
          <a:chOff x="0" y="0"/>
          <a:chExt cx="0" cy="0"/>
        </a:xfrm>
      </p:grpSpPr>
      <p:sp>
        <p:nvSpPr>
          <p:cNvPr id="413" name="Shape 413"/>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14" name="Shape 41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15" name="Shape 41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16" name="Shape 416"/>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Green apples only please:</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
        <p:nvSpPr>
          <p:cNvPr id="417" name="Shape 417"/>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grpSp>
        <p:nvGrpSpPr>
          <p:cNvPr id="418" name="Shape 418"/>
          <p:cNvGrpSpPr/>
          <p:nvPr/>
        </p:nvGrpSpPr>
        <p:grpSpPr>
          <a:xfrm>
            <a:off x="611186" y="2652711"/>
            <a:ext cx="8137524" cy="3729037"/>
            <a:chOff x="0" y="0"/>
            <a:chExt cx="2147483647" cy="2147483647"/>
          </a:xfrm>
        </p:grpSpPr>
        <p:pic>
          <p:nvPicPr>
            <p:cNvPr id="419" name="Shape 419"/>
            <p:cNvPicPr preferRelativeResize="0"/>
            <p:nvPr/>
          </p:nvPicPr>
          <p:blipFill rotWithShape="1">
            <a:blip r:embed="rId4">
              <a:alphaModFix/>
            </a:blip>
            <a:srcRect/>
            <a:stretch/>
          </p:blipFill>
          <p:spPr>
            <a:xfrm>
              <a:off x="0" y="0"/>
              <a:ext cx="2147483647" cy="2147483647"/>
            </a:xfrm>
            <a:prstGeom prst="rect">
              <a:avLst/>
            </a:prstGeom>
            <a:noFill/>
            <a:ln>
              <a:noFill/>
            </a:ln>
          </p:spPr>
        </p:pic>
        <p:pic>
          <p:nvPicPr>
            <p:cNvPr id="420" name="Shape 420"/>
            <p:cNvPicPr preferRelativeResize="0"/>
            <p:nvPr/>
          </p:nvPicPr>
          <p:blipFill rotWithShape="1">
            <a:blip r:embed="rId5">
              <a:alphaModFix/>
            </a:blip>
            <a:srcRect/>
            <a:stretch/>
          </p:blipFill>
          <p:spPr>
            <a:xfrm>
              <a:off x="1168270506" y="746931294"/>
              <a:ext cx="887360395" cy="221218680"/>
            </a:xfrm>
            <a:prstGeom prst="rect">
              <a:avLst/>
            </a:prstGeom>
            <a:noFill/>
            <a:ln>
              <a:noFill/>
            </a:ln>
          </p:spPr>
        </p:pic>
      </p:gr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24"/>
        <p:cNvGrpSpPr/>
        <p:nvPr/>
      </p:nvGrpSpPr>
      <p:grpSpPr>
        <a:xfrm>
          <a:off x="0" y="0"/>
          <a:ext cx="0" cy="0"/>
          <a:chOff x="0" y="0"/>
          <a:chExt cx="0" cy="0"/>
        </a:xfrm>
      </p:grpSpPr>
      <p:sp>
        <p:nvSpPr>
          <p:cNvPr id="425" name="Shape 42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26" name="Shape 42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27" name="Shape 42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28" name="Shape 42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Green apples only please:</a:t>
            </a: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filterGreenApples(List&lt;Apple&gt;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
        <p:nvSpPr>
          <p:cNvPr id="429" name="Shape 429"/>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33"/>
        <p:cNvGrpSpPr/>
        <p:nvPr/>
      </p:nvGrpSpPr>
      <p:grpSpPr>
        <a:xfrm>
          <a:off x="0" y="0"/>
          <a:ext cx="0" cy="0"/>
          <a:chOff x="0" y="0"/>
          <a:chExt cx="0" cy="0"/>
        </a:xfrm>
      </p:grpSpPr>
      <p:sp>
        <p:nvSpPr>
          <p:cNvPr id="434" name="Shape 434"/>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35" name="Shape 43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36" name="Shape 43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37" name="Shape 437"/>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Green apples only please:</a:t>
            </a: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filterGreenApples(List&lt;Apple&gt;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
        <p:nvSpPr>
          <p:cNvPr id="438" name="Shape 438"/>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39" name="Shape 439"/>
          <p:cNvSpPr txBox="1"/>
          <p:nvPr/>
        </p:nvSpPr>
        <p:spPr>
          <a:xfrm>
            <a:off x="5886450" y="3644900"/>
            <a:ext cx="2898775" cy="646112"/>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Start empty</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add green apples one by one</a:t>
            </a:r>
          </a:p>
        </p:txBody>
      </p:sp>
      <p:cxnSp>
        <p:nvCxnSpPr>
          <p:cNvPr id="440" name="Shape 440"/>
          <p:cNvCxnSpPr/>
          <p:nvPr/>
        </p:nvCxnSpPr>
        <p:spPr>
          <a:xfrm rot="10800000">
            <a:off x="4716461" y="3789361"/>
            <a:ext cx="1169986" cy="179386"/>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44"/>
        <p:cNvGrpSpPr/>
        <p:nvPr/>
      </p:nvGrpSpPr>
      <p:grpSpPr>
        <a:xfrm>
          <a:off x="0" y="0"/>
          <a:ext cx="0" cy="0"/>
          <a:chOff x="0" y="0"/>
          <a:chExt cx="0" cy="0"/>
        </a:xfrm>
      </p:grpSpPr>
      <p:sp>
        <p:nvSpPr>
          <p:cNvPr id="445" name="Shape 44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46" name="Shape 44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47" name="Shape 44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48" name="Shape 44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Green apples only please:</a:t>
            </a: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filterGreenApples(List&lt;Apple&gt;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
        <p:nvSpPr>
          <p:cNvPr id="449" name="Shape 449"/>
          <p:cNvSpPr txBox="1"/>
          <p:nvPr/>
        </p:nvSpPr>
        <p:spPr>
          <a:xfrm>
            <a:off x="7704136" y="4941887"/>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50" name="Shape 450"/>
          <p:cNvSpPr txBox="1"/>
          <p:nvPr/>
        </p:nvSpPr>
        <p:spPr>
          <a:xfrm>
            <a:off x="6110287" y="5014912"/>
            <a:ext cx="245110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Select only green apples</a:t>
            </a:r>
          </a:p>
        </p:txBody>
      </p:sp>
      <p:cxnSp>
        <p:nvCxnSpPr>
          <p:cNvPr id="451" name="Shape 451"/>
          <p:cNvCxnSpPr/>
          <p:nvPr/>
        </p:nvCxnSpPr>
        <p:spPr>
          <a:xfrm rot="10800000">
            <a:off x="5076825" y="4508500"/>
            <a:ext cx="1033462" cy="690561"/>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55"/>
        <p:cNvGrpSpPr/>
        <p:nvPr/>
      </p:nvGrpSpPr>
      <p:grpSpPr>
        <a:xfrm>
          <a:off x="0" y="0"/>
          <a:ext cx="0" cy="0"/>
          <a:chOff x="0" y="0"/>
          <a:chExt cx="0" cy="0"/>
        </a:xfrm>
      </p:grpSpPr>
      <p:sp>
        <p:nvSpPr>
          <p:cNvPr id="456" name="Shape 456"/>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57" name="Shape 45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58" name="Shape 45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59" name="Shape 459"/>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Now, heavy apples please:</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a:solidFill>
                <a:schemeClr val="dk1"/>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
        <p:nvSpPr>
          <p:cNvPr id="460" name="Shape 460"/>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461" name="Shape 461"/>
          <p:cNvPicPr preferRelativeResize="0"/>
          <p:nvPr/>
        </p:nvPicPr>
        <p:blipFill rotWithShape="1">
          <a:blip r:embed="rId4">
            <a:alphaModFix/>
          </a:blip>
          <a:srcRect/>
          <a:stretch/>
        </p:blipFill>
        <p:spPr>
          <a:xfrm>
            <a:off x="2051050" y="3284537"/>
            <a:ext cx="4857750" cy="283686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65"/>
        <p:cNvGrpSpPr/>
        <p:nvPr/>
      </p:nvGrpSpPr>
      <p:grpSpPr>
        <a:xfrm>
          <a:off x="0" y="0"/>
          <a:ext cx="0" cy="0"/>
          <a:chOff x="0" y="0"/>
          <a:chExt cx="0" cy="0"/>
        </a:xfrm>
      </p:grpSpPr>
      <p:sp>
        <p:nvSpPr>
          <p:cNvPr id="466" name="Shape 466"/>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67" name="Shape 4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68" name="Shape 4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69" name="Shape 469"/>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Now, heavy apples please:</a:t>
            </a: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filterHeavyApples(List&lt;Apple&gt;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.getWeight() &gt; 150)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73"/>
        <p:cNvGrpSpPr/>
        <p:nvPr/>
      </p:nvGrpSpPr>
      <p:grpSpPr>
        <a:xfrm>
          <a:off x="0" y="0"/>
          <a:ext cx="0" cy="0"/>
          <a:chOff x="0" y="0"/>
          <a:chExt cx="0" cy="0"/>
        </a:xfrm>
      </p:grpSpPr>
      <p:sp>
        <p:nvSpPr>
          <p:cNvPr id="474" name="Shape 474"/>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75" name="Shape 47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76" name="Shape 47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77" name="Shape 477"/>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Now, heavy apples please:</a:t>
            </a:r>
          </a:p>
          <a:p>
            <a:pPr marL="342900" marR="0" lvl="0" indent="-342900" algn="l" rtl="0">
              <a:lnSpc>
                <a:spcPct val="100000"/>
              </a:lnSpc>
              <a:spcBef>
                <a:spcPts val="2020"/>
              </a:spcBef>
              <a:spcAft>
                <a:spcPts val="0"/>
              </a:spcAft>
              <a:buClr>
                <a:schemeClr val="dk1"/>
              </a:buClr>
              <a:buFont typeface="Calibri"/>
              <a:buNone/>
            </a:pPr>
            <a:endParaRPr sz="1100" b="0" i="0" u="none" strike="noStrike" cap="none" baseline="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filterHeavyApples(List&lt;Apple&gt;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.getWeight() &gt; 150)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
        <p:nvSpPr>
          <p:cNvPr id="478" name="Shape 478"/>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79" name="Shape 479"/>
          <p:cNvSpPr txBox="1"/>
          <p:nvPr/>
        </p:nvSpPr>
        <p:spPr>
          <a:xfrm>
            <a:off x="4608512" y="5259387"/>
            <a:ext cx="3851274" cy="646112"/>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Copy&amp;paste</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And only change the predicate</a:t>
            </a:r>
          </a:p>
        </p:txBody>
      </p:sp>
      <p:cxnSp>
        <p:nvCxnSpPr>
          <p:cNvPr id="480" name="Shape 480"/>
          <p:cNvCxnSpPr/>
          <p:nvPr/>
        </p:nvCxnSpPr>
        <p:spPr>
          <a:xfrm rot="10800000">
            <a:off x="4392612" y="4435475"/>
            <a:ext cx="755649" cy="823912"/>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16" name="Shape 11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7" name="Shape 117"/>
          <p:cNvSpPr txBox="1"/>
          <p:nvPr/>
        </p:nvSpPr>
        <p:spPr>
          <a:xfrm>
            <a:off x="323850" y="184626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chemeClr val="dk1"/>
              </a:buClr>
              <a:buSzPct val="25000"/>
              <a:buFont typeface="Open Sans"/>
              <a:buNone/>
            </a:pPr>
            <a:r>
              <a:rPr lang="en-US" sz="2000" b="0" i="0" u="none" strike="noStrike" cap="none" baseline="0">
                <a:solidFill>
                  <a:schemeClr val="dk1"/>
                </a:solidFill>
                <a:latin typeface="Open Sans"/>
                <a:ea typeface="Open Sans"/>
                <a:cs typeface="Open Sans"/>
                <a:sym typeface="Open Sans"/>
              </a:rPr>
              <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p:txBody>
      </p:sp>
      <p:pic>
        <p:nvPicPr>
          <p:cNvPr id="118" name="Shape 118"/>
          <p:cNvPicPr preferRelativeResize="0"/>
          <p:nvPr/>
        </p:nvPicPr>
        <p:blipFill rotWithShape="1">
          <a:blip r:embed="rId4">
            <a:alphaModFix/>
          </a:blip>
          <a:srcRect/>
          <a:stretch/>
        </p:blipFill>
        <p:spPr>
          <a:xfrm>
            <a:off x="1547812" y="2492375"/>
            <a:ext cx="5387974" cy="3157536"/>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84"/>
        <p:cNvGrpSpPr/>
        <p:nvPr/>
      </p:nvGrpSpPr>
      <p:grpSpPr>
        <a:xfrm>
          <a:off x="0" y="0"/>
          <a:ext cx="0" cy="0"/>
          <a:chOff x="0" y="0"/>
          <a:chExt cx="0" cy="0"/>
        </a:xfrm>
      </p:grpSpPr>
      <p:sp>
        <p:nvSpPr>
          <p:cNvPr id="485" name="Shape 48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86" name="Shape 48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487" name="Shape 48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88" name="Shape 48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What is the difference?!</a:t>
            </a:r>
          </a:p>
          <a:p>
            <a:pPr marL="342900" marR="0" lvl="0" indent="-342900" algn="l" rtl="0">
              <a:lnSpc>
                <a:spcPct val="100000"/>
              </a:lnSpc>
              <a:spcBef>
                <a:spcPts val="2020"/>
              </a:spcBef>
              <a:spcAft>
                <a:spcPts val="0"/>
              </a:spcAft>
              <a:buClr>
                <a:srgbClr val="7F0055"/>
              </a:buClr>
              <a:buSzPct val="25000"/>
              <a:buFont typeface="Consolas"/>
              <a:buNone/>
            </a:pPr>
            <a:r>
              <a:rPr lang="en-US" sz="1100" b="1" i="0" u="none" strike="noStrike" cap="none" baseline="0">
                <a:solidFill>
                  <a:srgbClr val="7F0055"/>
                </a:solidFill>
                <a:latin typeface="Consolas"/>
                <a:ea typeface="Consolas"/>
                <a:cs typeface="Consolas"/>
                <a:sym typeface="Consolas"/>
              </a:rPr>
              <a:t>public</a:t>
            </a:r>
            <a:r>
              <a:rPr lang="en-US" sz="1100" b="1" i="0" u="none" strike="noStrike" cap="none" baseline="0">
                <a:solidFill>
                  <a:srgbClr val="000000"/>
                </a:solidFill>
                <a:latin typeface="Consolas"/>
                <a:ea typeface="Consolas"/>
                <a:cs typeface="Consolas"/>
                <a:sym typeface="Consolas"/>
              </a:rPr>
              <a:t> </a:t>
            </a:r>
            <a:r>
              <a:rPr lang="en-US" sz="1100" b="1" i="0" u="none" strike="noStrike" cap="none" baseline="0">
                <a:solidFill>
                  <a:srgbClr val="7F0055"/>
                </a:solidFill>
                <a:latin typeface="Consolas"/>
                <a:ea typeface="Consolas"/>
                <a:cs typeface="Consolas"/>
                <a:sym typeface="Consolas"/>
              </a:rPr>
              <a:t>static</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000000"/>
                </a:solidFill>
                <a:latin typeface="Consolas"/>
                <a:ea typeface="Consolas"/>
                <a:cs typeface="Consolas"/>
                <a:sym typeface="Consolas"/>
              </a:rPr>
              <a:t>List&lt;Apple&gt; filterGreenApples(List&lt;Apple&gt; </a:t>
            </a:r>
            <a:r>
              <a:rPr lang="en-US" sz="1100" b="0" i="0" u="none" strike="noStrike" cap="none" baseline="0">
                <a:solidFill>
                  <a:srgbClr val="6A3E3E"/>
                </a:solidFill>
                <a:latin typeface="Consolas"/>
                <a:ea typeface="Consolas"/>
                <a:cs typeface="Consolas"/>
                <a:sym typeface="Consolas"/>
              </a:rPr>
              <a:t>inventory</a:t>
            </a:r>
            <a:r>
              <a:rPr lang="en-US" sz="11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a:solidFill>
                  <a:srgbClr val="000000"/>
                </a:solidFill>
                <a:latin typeface="Consolas"/>
                <a:ea typeface="Consolas"/>
                <a:cs typeface="Consolas"/>
                <a:sym typeface="Consolas"/>
              </a:rPr>
              <a:t>   	List&lt;Apple&gt; </a:t>
            </a:r>
            <a:r>
              <a:rPr lang="en-US" sz="1100" b="0" i="0" u="none" strike="noStrike" cap="none" baseline="0">
                <a:solidFill>
                  <a:srgbClr val="6A3E3E"/>
                </a:solidFill>
                <a:latin typeface="Consolas"/>
                <a:ea typeface="Consolas"/>
                <a:cs typeface="Consolas"/>
                <a:sym typeface="Consolas"/>
              </a:rPr>
              <a:t>result</a:t>
            </a:r>
            <a:r>
              <a:rPr lang="en-US" sz="1100" b="0" i="0" u="none" strike="noStrike" cap="none" baseline="0">
                <a:solidFill>
                  <a:srgbClr val="000000"/>
                </a:solidFill>
                <a:latin typeface="Consolas"/>
                <a:ea typeface="Consolas"/>
                <a:cs typeface="Consolas"/>
                <a:sym typeface="Consolas"/>
              </a:rPr>
              <a:t> = </a:t>
            </a:r>
            <a:r>
              <a:rPr lang="en-US" sz="1100" b="1" i="0" u="none" strike="noStrike" cap="none" baseline="0">
                <a:solidFill>
                  <a:srgbClr val="7F0055"/>
                </a:solidFill>
                <a:latin typeface="Consolas"/>
                <a:ea typeface="Consolas"/>
                <a:cs typeface="Consolas"/>
                <a:sym typeface="Consolas"/>
              </a:rPr>
              <a:t>new</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20"/>
              </a:spcBef>
              <a:spcAft>
                <a:spcPts val="0"/>
              </a:spcAft>
              <a:buClr>
                <a:srgbClr val="7F0055"/>
              </a:buClr>
              <a:buSzPct val="25000"/>
              <a:buFont typeface="Consolas"/>
              <a:buNone/>
            </a:pPr>
            <a:r>
              <a:rPr lang="en-US" sz="1100" b="1" i="0" u="none" strike="noStrike" cap="none" baseline="0">
                <a:solidFill>
                  <a:srgbClr val="7F0055"/>
                </a:solidFill>
                <a:latin typeface="Consolas"/>
                <a:ea typeface="Consolas"/>
                <a:cs typeface="Consolas"/>
                <a:sym typeface="Consolas"/>
              </a:rPr>
              <a:t>	for</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000000"/>
                </a:solidFill>
                <a:latin typeface="Consolas"/>
                <a:ea typeface="Consolas"/>
                <a:cs typeface="Consolas"/>
                <a:sym typeface="Consolas"/>
              </a:rPr>
              <a:t>(Apple </a:t>
            </a:r>
            <a:r>
              <a:rPr lang="en-US" sz="1100" b="0" i="0" u="none" strike="noStrike" cap="none" baseline="0">
                <a:solidFill>
                  <a:srgbClr val="6A3E3E"/>
                </a:solidFill>
                <a:latin typeface="Consolas"/>
                <a:ea typeface="Consolas"/>
                <a:cs typeface="Consolas"/>
                <a:sym typeface="Consolas"/>
              </a:rPr>
              <a:t>apple </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6A3E3E"/>
                </a:solidFill>
                <a:latin typeface="Consolas"/>
                <a:ea typeface="Consolas"/>
                <a:cs typeface="Consolas"/>
                <a:sym typeface="Consolas"/>
              </a:rPr>
              <a:t>inventory</a:t>
            </a:r>
            <a:r>
              <a:rPr lang="en-US" sz="11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20"/>
              </a:spcBef>
              <a:spcAft>
                <a:spcPts val="0"/>
              </a:spcAft>
              <a:buClr>
                <a:srgbClr val="000000"/>
              </a:buClr>
              <a:buSzPct val="25000"/>
              <a:buFont typeface="Consolas"/>
              <a:buNone/>
            </a:pPr>
            <a:r>
              <a:rPr lang="en-US" sz="1100" b="1" i="0" u="none" strike="noStrike" cap="none" baseline="0">
                <a:solidFill>
                  <a:srgbClr val="000000"/>
                </a:solidFill>
                <a:latin typeface="Consolas"/>
                <a:ea typeface="Consolas"/>
                <a:cs typeface="Consolas"/>
                <a:sym typeface="Consolas"/>
              </a:rPr>
              <a:t>			</a:t>
            </a:r>
            <a:r>
              <a:rPr lang="en-US" sz="1100" b="1" i="0" u="none" strike="noStrike" cap="none" baseline="0">
                <a:solidFill>
                  <a:srgbClr val="7F0055"/>
                </a:solidFill>
                <a:latin typeface="Consolas"/>
                <a:ea typeface="Consolas"/>
                <a:cs typeface="Consolas"/>
                <a:sym typeface="Consolas"/>
              </a:rPr>
              <a:t>if</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6A3E3E"/>
                </a:solidFill>
                <a:latin typeface="Consolas"/>
                <a:ea typeface="Consolas"/>
                <a:cs typeface="Consolas"/>
                <a:sym typeface="Consolas"/>
              </a:rPr>
              <a:t>apple</a:t>
            </a:r>
            <a:r>
              <a:rPr lang="en-US" sz="1100" b="0" i="0" u="none" strike="noStrike" cap="none" baseline="0">
                <a:solidFill>
                  <a:srgbClr val="000000"/>
                </a:solidFill>
                <a:latin typeface="Consolas"/>
                <a:ea typeface="Consolas"/>
                <a:cs typeface="Consolas"/>
                <a:sym typeface="Consolas"/>
              </a:rPr>
              <a:t>.getColor().equals(</a:t>
            </a:r>
            <a:r>
              <a:rPr lang="en-US" sz="1100" b="0" i="0" u="none" strike="noStrike" cap="none" baseline="0">
                <a:solidFill>
                  <a:srgbClr val="2A00FF"/>
                </a:solidFill>
                <a:latin typeface="Consolas"/>
                <a:ea typeface="Consolas"/>
                <a:cs typeface="Consolas"/>
                <a:sym typeface="Consolas"/>
              </a:rPr>
              <a:t>"green"</a:t>
            </a:r>
            <a:r>
              <a:rPr lang="en-US" sz="11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a:solidFill>
                  <a:srgbClr val="000000"/>
                </a:solidFill>
                <a:latin typeface="Consolas"/>
                <a:ea typeface="Consolas"/>
                <a:cs typeface="Consolas"/>
                <a:sym typeface="Consolas"/>
              </a:rPr>
              <a:t>         		</a:t>
            </a:r>
            <a:r>
              <a:rPr lang="en-US" sz="1100" b="0" i="0" u="none" strike="noStrike" cap="none" baseline="0">
                <a:solidFill>
                  <a:srgbClr val="6A3E3E"/>
                </a:solidFill>
                <a:latin typeface="Consolas"/>
                <a:ea typeface="Consolas"/>
                <a:cs typeface="Consolas"/>
                <a:sym typeface="Consolas"/>
              </a:rPr>
              <a:t>result</a:t>
            </a:r>
            <a:r>
              <a:rPr lang="en-US" sz="1100" b="0" i="0" u="none" strike="noStrike" cap="none" baseline="0">
                <a:solidFill>
                  <a:srgbClr val="000000"/>
                </a:solidFill>
                <a:latin typeface="Consolas"/>
                <a:ea typeface="Consolas"/>
                <a:cs typeface="Consolas"/>
                <a:sym typeface="Consolas"/>
              </a:rPr>
              <a:t>.add(</a:t>
            </a:r>
            <a:r>
              <a:rPr lang="en-US" sz="1100" b="0" i="0" u="none" strike="noStrike" cap="none" baseline="0">
                <a:solidFill>
                  <a:srgbClr val="6A3E3E"/>
                </a:solidFill>
                <a:latin typeface="Consolas"/>
                <a:ea typeface="Consolas"/>
                <a:cs typeface="Consolas"/>
                <a:sym typeface="Consolas"/>
              </a:rPr>
              <a:t>apple</a:t>
            </a:r>
            <a:r>
              <a:rPr lang="en-US" sz="11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a:solidFill>
                  <a:srgbClr val="000000"/>
                </a:solidFill>
                <a:latin typeface="Consolas"/>
                <a:ea typeface="Consolas"/>
                <a:cs typeface="Consolas"/>
                <a:sym typeface="Consolas"/>
              </a:rPr>
              <a:t>  	</a:t>
            </a:r>
            <a:r>
              <a:rPr lang="en-US" sz="1100" b="1" i="0" u="none" strike="noStrike" cap="none" baseline="0">
                <a:solidFill>
                  <a:srgbClr val="7F0055"/>
                </a:solidFill>
                <a:latin typeface="Consolas"/>
                <a:ea typeface="Consolas"/>
                <a:cs typeface="Consolas"/>
                <a:sym typeface="Consolas"/>
              </a:rPr>
              <a:t>return</a:t>
            </a:r>
            <a:r>
              <a:rPr lang="en-US" sz="1100" b="1" i="0" u="none" strike="noStrike" cap="none" baseline="0">
                <a:solidFill>
                  <a:srgbClr val="000000"/>
                </a:solidFill>
                <a:latin typeface="Consolas"/>
                <a:ea typeface="Consolas"/>
                <a:cs typeface="Consolas"/>
                <a:sym typeface="Consolas"/>
              </a:rPr>
              <a:t> </a:t>
            </a:r>
            <a:r>
              <a:rPr lang="en-US" sz="1100" b="0" i="0" u="none" strike="noStrike" cap="none" baseline="0">
                <a:solidFill>
                  <a:srgbClr val="6A3E3E"/>
                </a:solidFill>
                <a:latin typeface="Consolas"/>
                <a:ea typeface="Consolas"/>
                <a:cs typeface="Consolas"/>
                <a:sym typeface="Consolas"/>
              </a:rPr>
              <a:t>result</a:t>
            </a:r>
            <a:r>
              <a:rPr lang="en-US" sz="11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20"/>
              </a:spcBef>
              <a:spcAft>
                <a:spcPts val="0"/>
              </a:spcAft>
              <a:buClr>
                <a:srgbClr val="000000"/>
              </a:buClr>
              <a:buSzPct val="25000"/>
              <a:buFont typeface="Consolas"/>
              <a:buNone/>
            </a:pPr>
            <a:r>
              <a:rPr lang="en-US" sz="110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static</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List&lt;Apple&gt; filterHeavyApples(List&lt;Apple&gt;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List&lt;Apple&gt;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for</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(Apple </a:t>
            </a:r>
            <a:r>
              <a:rPr lang="en-US" sz="1200" b="0" i="0" u="none" strike="noStrike" cap="none" baseline="0">
                <a:solidFill>
                  <a:srgbClr val="6A3E3E"/>
                </a:solidFill>
                <a:latin typeface="Consolas"/>
                <a:ea typeface="Consolas"/>
                <a:cs typeface="Consolas"/>
                <a:sym typeface="Consolas"/>
              </a:rPr>
              <a:t>apple </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inventory</a:t>
            </a:r>
            <a:r>
              <a:rPr lang="en-US" sz="1200" b="0" i="0" u="none" strike="noStrike" cap="none" baseline="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.getWeight() &gt; 150)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apple</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result</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a:solidFill>
                <a:schemeClr val="dk1"/>
              </a:solidFill>
              <a:latin typeface="Open Sans"/>
              <a:ea typeface="Open Sans"/>
              <a:cs typeface="Open Sans"/>
              <a:sym typeface="Open Sans"/>
            </a:endParaRPr>
          </a:p>
        </p:txBody>
      </p:sp>
      <p:sp>
        <p:nvSpPr>
          <p:cNvPr id="489" name="Shape 489"/>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490" name="Shape 490"/>
          <p:cNvCxnSpPr/>
          <p:nvPr/>
        </p:nvCxnSpPr>
        <p:spPr>
          <a:xfrm>
            <a:off x="323850" y="4504406"/>
            <a:ext cx="85693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94"/>
        <p:cNvGrpSpPr/>
        <p:nvPr/>
      </p:nvGrpSpPr>
      <p:grpSpPr>
        <a:xfrm>
          <a:off x="0" y="0"/>
          <a:ext cx="0" cy="0"/>
          <a:chOff x="0" y="0"/>
          <a:chExt cx="0" cy="0"/>
        </a:xfrm>
      </p:grpSpPr>
      <p:sp>
        <p:nvSpPr>
          <p:cNvPr id="495" name="Shape 49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496" name="Shape 49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497" name="Shape 49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498" name="Shape 49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What is the difference?!</a:t>
            </a:r>
          </a:p>
          <a:p>
            <a:pPr marL="342900" marR="0" lvl="0" indent="-342900" algn="l" rtl="0">
              <a:lnSpc>
                <a:spcPct val="100000"/>
              </a:lnSpc>
              <a:spcBef>
                <a:spcPts val="2020"/>
              </a:spcBef>
              <a:spcAft>
                <a:spcPts val="0"/>
              </a:spcAft>
              <a:buClr>
                <a:srgbClr val="7F0055"/>
              </a:buClr>
              <a:buSzPct val="25000"/>
              <a:buFont typeface="Consolas"/>
              <a:buNone/>
            </a:pPr>
            <a:r>
              <a:rPr lang="en-US" sz="1100" b="1" i="0" u="none" strike="noStrike" cap="none" baseline="0" dirty="0">
                <a:solidFill>
                  <a:srgbClr val="7F0055"/>
                </a:solidFill>
                <a:latin typeface="Consolas"/>
                <a:ea typeface="Consolas"/>
                <a:cs typeface="Consolas"/>
                <a:sym typeface="Consolas"/>
              </a:rPr>
              <a:t>public</a:t>
            </a:r>
            <a:r>
              <a:rPr lang="en-US" sz="1100" b="1" i="0" u="none" strike="noStrike" cap="none" baseline="0" dirty="0">
                <a:solidFill>
                  <a:srgbClr val="000000"/>
                </a:solidFill>
                <a:latin typeface="Consolas"/>
                <a:ea typeface="Consolas"/>
                <a:cs typeface="Consolas"/>
                <a:sym typeface="Consolas"/>
              </a:rPr>
              <a:t> </a:t>
            </a:r>
            <a:r>
              <a:rPr lang="en-US" sz="1100" b="1" i="0" u="none" strike="noStrike" cap="none" baseline="0" dirty="0">
                <a:solidFill>
                  <a:srgbClr val="7F0055"/>
                </a:solidFill>
                <a:latin typeface="Consolas"/>
                <a:ea typeface="Consolas"/>
                <a:cs typeface="Consolas"/>
                <a:sym typeface="Consolas"/>
              </a:rPr>
              <a:t>static</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a:solidFill>
                  <a:srgbClr val="000000"/>
                </a:solidFill>
                <a:latin typeface="Consolas"/>
                <a:ea typeface="Consolas"/>
                <a:cs typeface="Consolas"/>
                <a:sym typeface="Consolas"/>
              </a:rPr>
              <a:t>List&lt;Apple&gt; </a:t>
            </a:r>
            <a:r>
              <a:rPr lang="en-US" sz="1100" b="0" i="0" u="none" strike="noStrike" cap="none" baseline="0" dirty="0" err="1">
                <a:solidFill>
                  <a:srgbClr val="000000"/>
                </a:solidFill>
                <a:latin typeface="Consolas"/>
                <a:ea typeface="Consolas"/>
                <a:cs typeface="Consolas"/>
                <a:sym typeface="Consolas"/>
              </a:rPr>
              <a:t>filterGreenApples</a:t>
            </a:r>
            <a:r>
              <a:rPr lang="en-US" sz="1100" b="0" i="0" u="none" strike="noStrike" cap="none" baseline="0" dirty="0">
                <a:solidFill>
                  <a:srgbClr val="000000"/>
                </a:solidFill>
                <a:latin typeface="Consolas"/>
                <a:ea typeface="Consolas"/>
                <a:cs typeface="Consolas"/>
                <a:sym typeface="Consolas"/>
              </a:rPr>
              <a:t>(List&lt;Apple&gt; </a:t>
            </a:r>
            <a:r>
              <a:rPr lang="en-US" sz="1100" b="0" i="0" u="none" strike="noStrike" cap="none" baseline="0" dirty="0">
                <a:solidFill>
                  <a:srgbClr val="6A3E3E"/>
                </a:solidFill>
                <a:latin typeface="Consolas"/>
                <a:ea typeface="Consolas"/>
                <a:cs typeface="Consolas"/>
                <a:sym typeface="Consolas"/>
              </a:rPr>
              <a:t>inventory</a:t>
            </a:r>
            <a:r>
              <a:rPr lang="en-US" sz="11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dirty="0">
                <a:solidFill>
                  <a:srgbClr val="000000"/>
                </a:solidFill>
                <a:latin typeface="Consolas"/>
                <a:ea typeface="Consolas"/>
                <a:cs typeface="Consolas"/>
                <a:sym typeface="Consolas"/>
              </a:rPr>
              <a:t>   	List&lt;Apple&gt; </a:t>
            </a:r>
            <a:r>
              <a:rPr lang="en-US" sz="1100" b="0" i="0" u="none" strike="noStrike" cap="none" baseline="0" dirty="0">
                <a:solidFill>
                  <a:srgbClr val="6A3E3E"/>
                </a:solidFill>
                <a:latin typeface="Consolas"/>
                <a:ea typeface="Consolas"/>
                <a:cs typeface="Consolas"/>
                <a:sym typeface="Consolas"/>
              </a:rPr>
              <a:t>result</a:t>
            </a:r>
            <a:r>
              <a:rPr lang="en-US" sz="1100" b="0" i="0" u="none" strike="noStrike" cap="none" baseline="0" dirty="0">
                <a:solidFill>
                  <a:srgbClr val="000000"/>
                </a:solidFill>
                <a:latin typeface="Consolas"/>
                <a:ea typeface="Consolas"/>
                <a:cs typeface="Consolas"/>
                <a:sym typeface="Consolas"/>
              </a:rPr>
              <a:t> = </a:t>
            </a:r>
            <a:r>
              <a:rPr lang="en-US" sz="1100" b="1" i="0" u="none" strike="noStrike" cap="none" baseline="0" dirty="0">
                <a:solidFill>
                  <a:srgbClr val="7F0055"/>
                </a:solidFill>
                <a:latin typeface="Consolas"/>
                <a:ea typeface="Consolas"/>
                <a:cs typeface="Consolas"/>
                <a:sym typeface="Consolas"/>
              </a:rPr>
              <a:t>new</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err="1">
                <a:solidFill>
                  <a:srgbClr val="000000"/>
                </a:solidFill>
                <a:latin typeface="Consolas"/>
                <a:ea typeface="Consolas"/>
                <a:cs typeface="Consolas"/>
                <a:sym typeface="Consolas"/>
              </a:rPr>
              <a:t>ArrayList</a:t>
            </a:r>
            <a:r>
              <a:rPr lang="en-US" sz="11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20"/>
              </a:spcBef>
              <a:spcAft>
                <a:spcPts val="0"/>
              </a:spcAft>
              <a:buClr>
                <a:srgbClr val="7F0055"/>
              </a:buClr>
              <a:buSzPct val="25000"/>
              <a:buFont typeface="Consolas"/>
              <a:buNone/>
            </a:pPr>
            <a:r>
              <a:rPr lang="en-US" sz="1100" b="1" i="0" u="none" strike="noStrike" cap="none" baseline="0" dirty="0">
                <a:solidFill>
                  <a:srgbClr val="7F0055"/>
                </a:solidFill>
                <a:latin typeface="Consolas"/>
                <a:ea typeface="Consolas"/>
                <a:cs typeface="Consolas"/>
                <a:sym typeface="Consolas"/>
              </a:rPr>
              <a:t>	for</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a:solidFill>
                  <a:srgbClr val="000000"/>
                </a:solidFill>
                <a:latin typeface="Consolas"/>
                <a:ea typeface="Consolas"/>
                <a:cs typeface="Consolas"/>
                <a:sym typeface="Consolas"/>
              </a:rPr>
              <a:t>(Apple </a:t>
            </a:r>
            <a:r>
              <a:rPr lang="en-US" sz="1100" b="0" i="0" u="none" strike="noStrike" cap="none" baseline="0" dirty="0" err="1">
                <a:solidFill>
                  <a:srgbClr val="6A3E3E"/>
                </a:solidFill>
                <a:latin typeface="Consolas"/>
                <a:ea typeface="Consolas"/>
                <a:cs typeface="Consolas"/>
                <a:sym typeface="Consolas"/>
              </a:rPr>
              <a:t>apple</a:t>
            </a:r>
            <a:r>
              <a:rPr lang="en-US" sz="1100" b="0" i="0" u="none" strike="noStrike" cap="none" baseline="0" dirty="0">
                <a:solidFill>
                  <a:srgbClr val="6A3E3E"/>
                </a:solidFill>
                <a:latin typeface="Consolas"/>
                <a:ea typeface="Consolas"/>
                <a:cs typeface="Consolas"/>
                <a:sym typeface="Consolas"/>
              </a:rPr>
              <a:t> </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a:solidFill>
                  <a:srgbClr val="6A3E3E"/>
                </a:solidFill>
                <a:latin typeface="Consolas"/>
                <a:ea typeface="Consolas"/>
                <a:cs typeface="Consolas"/>
                <a:sym typeface="Consolas"/>
              </a:rPr>
              <a:t>inventory</a:t>
            </a:r>
            <a:r>
              <a:rPr lang="en-US" sz="1100" b="0" i="0" u="none" strike="noStrike" cap="none" baseline="0" dirty="0">
                <a:solidFill>
                  <a:srgbClr val="000000"/>
                </a:solidFill>
                <a:latin typeface="Consolas"/>
                <a:ea typeface="Consolas"/>
                <a:cs typeface="Consolas"/>
                <a:sym typeface="Consolas"/>
              </a:rPr>
              <a:t>) {      </a:t>
            </a:r>
          </a:p>
          <a:p>
            <a:pPr marL="342900" marR="0" lvl="0" indent="-342900" algn="l" rtl="0">
              <a:lnSpc>
                <a:spcPct val="100000"/>
              </a:lnSpc>
              <a:spcBef>
                <a:spcPts val="220"/>
              </a:spcBef>
              <a:spcAft>
                <a:spcPts val="0"/>
              </a:spcAft>
              <a:buClr>
                <a:srgbClr val="000000"/>
              </a:buClr>
              <a:buSzPct val="25000"/>
              <a:buFont typeface="Consolas"/>
              <a:buNone/>
            </a:pPr>
            <a:r>
              <a:rPr lang="en-US" sz="1100" b="1" i="0" u="none" strike="noStrike" cap="none" baseline="0" dirty="0">
                <a:solidFill>
                  <a:srgbClr val="000000"/>
                </a:solidFill>
                <a:latin typeface="Consolas"/>
                <a:ea typeface="Consolas"/>
                <a:cs typeface="Consolas"/>
                <a:sym typeface="Consolas"/>
              </a:rPr>
              <a:t>			</a:t>
            </a:r>
            <a:r>
              <a:rPr lang="en-US" sz="1100" b="1" i="0" u="none" strike="noStrike" cap="none" baseline="0" dirty="0">
                <a:solidFill>
                  <a:srgbClr val="7F0055"/>
                </a:solidFill>
                <a:latin typeface="Consolas"/>
                <a:ea typeface="Consolas"/>
                <a:cs typeface="Consolas"/>
                <a:sym typeface="Consolas"/>
              </a:rPr>
              <a:t>if</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err="1">
                <a:solidFill>
                  <a:srgbClr val="6A3E3E"/>
                </a:solidFill>
                <a:latin typeface="Consolas"/>
                <a:ea typeface="Consolas"/>
                <a:cs typeface="Consolas"/>
                <a:sym typeface="Consolas"/>
              </a:rPr>
              <a:t>apple</a:t>
            </a:r>
            <a:r>
              <a:rPr lang="en-US" sz="1100" b="0" i="0" u="none" strike="noStrike" cap="none" baseline="0" dirty="0" err="1">
                <a:solidFill>
                  <a:srgbClr val="000000"/>
                </a:solidFill>
                <a:latin typeface="Consolas"/>
                <a:ea typeface="Consolas"/>
                <a:cs typeface="Consolas"/>
                <a:sym typeface="Consolas"/>
              </a:rPr>
              <a:t>.getColor</a:t>
            </a:r>
            <a:r>
              <a:rPr lang="en-US" sz="1100" b="0" i="0" u="none" strike="noStrike" cap="none" baseline="0" dirty="0">
                <a:solidFill>
                  <a:srgbClr val="000000"/>
                </a:solidFill>
                <a:latin typeface="Consolas"/>
                <a:ea typeface="Consolas"/>
                <a:cs typeface="Consolas"/>
                <a:sym typeface="Consolas"/>
              </a:rPr>
              <a:t>().equals(</a:t>
            </a:r>
            <a:r>
              <a:rPr lang="en-US" sz="1100" b="0" i="0" u="none" strike="noStrike" cap="none" baseline="0" dirty="0">
                <a:solidFill>
                  <a:srgbClr val="2A00FF"/>
                </a:solidFill>
                <a:latin typeface="Consolas"/>
                <a:ea typeface="Consolas"/>
                <a:cs typeface="Consolas"/>
                <a:sym typeface="Consolas"/>
              </a:rPr>
              <a:t>"green"</a:t>
            </a:r>
            <a:r>
              <a:rPr lang="en-US" sz="11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dirty="0">
                <a:solidFill>
                  <a:srgbClr val="000000"/>
                </a:solidFill>
                <a:latin typeface="Consolas"/>
                <a:ea typeface="Consolas"/>
                <a:cs typeface="Consolas"/>
                <a:sym typeface="Consolas"/>
              </a:rPr>
              <a:t>         		</a:t>
            </a:r>
            <a:r>
              <a:rPr lang="en-US" sz="1100" b="0" i="0" u="none" strike="noStrike" cap="none" baseline="0" dirty="0" err="1">
                <a:solidFill>
                  <a:srgbClr val="6A3E3E"/>
                </a:solidFill>
                <a:latin typeface="Consolas"/>
                <a:ea typeface="Consolas"/>
                <a:cs typeface="Consolas"/>
                <a:sym typeface="Consolas"/>
              </a:rPr>
              <a:t>result</a:t>
            </a:r>
            <a:r>
              <a:rPr lang="en-US" sz="1100" b="0" i="0" u="none" strike="noStrike" cap="none" baseline="0" dirty="0" err="1">
                <a:solidFill>
                  <a:srgbClr val="000000"/>
                </a:solidFill>
                <a:latin typeface="Consolas"/>
                <a:ea typeface="Consolas"/>
                <a:cs typeface="Consolas"/>
                <a:sym typeface="Consolas"/>
              </a:rPr>
              <a:t>.add</a:t>
            </a:r>
            <a:r>
              <a:rPr lang="en-US" sz="1100" b="0" i="0" u="none" strike="noStrike" cap="none" baseline="0" dirty="0">
                <a:solidFill>
                  <a:srgbClr val="000000"/>
                </a:solidFill>
                <a:latin typeface="Consolas"/>
                <a:ea typeface="Consolas"/>
                <a:cs typeface="Consolas"/>
                <a:sym typeface="Consolas"/>
              </a:rPr>
              <a:t>(</a:t>
            </a:r>
            <a:r>
              <a:rPr lang="en-US" sz="1100" b="0" i="0" u="none" strike="noStrike" cap="none" baseline="0" dirty="0">
                <a:solidFill>
                  <a:srgbClr val="6A3E3E"/>
                </a:solidFill>
                <a:latin typeface="Consolas"/>
                <a:ea typeface="Consolas"/>
                <a:cs typeface="Consolas"/>
                <a:sym typeface="Consolas"/>
              </a:rPr>
              <a:t>apple</a:t>
            </a:r>
            <a:r>
              <a:rPr lang="en-US" sz="11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20"/>
              </a:spcBef>
              <a:spcAft>
                <a:spcPts val="0"/>
              </a:spcAft>
              <a:buClr>
                <a:srgbClr val="000000"/>
              </a:buClr>
              <a:buSzPct val="25000"/>
              <a:buFont typeface="Consolas"/>
              <a:buNone/>
            </a:pPr>
            <a:r>
              <a:rPr lang="en-US" sz="1100" b="0" i="0" u="none" strike="noStrike" cap="none" baseline="0" dirty="0">
                <a:solidFill>
                  <a:srgbClr val="000000"/>
                </a:solidFill>
                <a:latin typeface="Consolas"/>
                <a:ea typeface="Consolas"/>
                <a:cs typeface="Consolas"/>
                <a:sym typeface="Consolas"/>
              </a:rPr>
              <a:t>  	</a:t>
            </a:r>
            <a:r>
              <a:rPr lang="en-US" sz="1100" b="1" i="0" u="none" strike="noStrike" cap="none" baseline="0" dirty="0">
                <a:solidFill>
                  <a:srgbClr val="7F0055"/>
                </a:solidFill>
                <a:latin typeface="Consolas"/>
                <a:ea typeface="Consolas"/>
                <a:cs typeface="Consolas"/>
                <a:sym typeface="Consolas"/>
              </a:rPr>
              <a:t>return</a:t>
            </a:r>
            <a:r>
              <a:rPr lang="en-US" sz="1100" b="1" i="0" u="none" strike="noStrike" cap="none" baseline="0" dirty="0">
                <a:solidFill>
                  <a:srgbClr val="000000"/>
                </a:solidFill>
                <a:latin typeface="Consolas"/>
                <a:ea typeface="Consolas"/>
                <a:cs typeface="Consolas"/>
                <a:sym typeface="Consolas"/>
              </a:rPr>
              <a:t> </a:t>
            </a:r>
            <a:r>
              <a:rPr lang="en-US" sz="1100" b="0" i="0" u="none" strike="noStrike" cap="none" baseline="0" dirty="0">
                <a:solidFill>
                  <a:srgbClr val="6A3E3E"/>
                </a:solidFill>
                <a:latin typeface="Consolas"/>
                <a:ea typeface="Consolas"/>
                <a:cs typeface="Consolas"/>
                <a:sym typeface="Consolas"/>
              </a:rPr>
              <a:t>result</a:t>
            </a:r>
            <a:r>
              <a:rPr lang="en-US" sz="11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20"/>
              </a:spcBef>
              <a:spcAft>
                <a:spcPts val="0"/>
              </a:spcAft>
              <a:buClr>
                <a:srgbClr val="000000"/>
              </a:buClr>
              <a:buSzPct val="25000"/>
              <a:buFont typeface="Consolas"/>
              <a:buNone/>
            </a:pPr>
            <a:r>
              <a:rPr lang="en-US" sz="1100" dirty="0">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dirty="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static</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err="1">
                <a:solidFill>
                  <a:srgbClr val="000000"/>
                </a:solidFill>
                <a:latin typeface="Consolas"/>
                <a:ea typeface="Consolas"/>
                <a:cs typeface="Consolas"/>
                <a:sym typeface="Consolas"/>
              </a:rPr>
              <a:t>filterHeavyApples</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a:solidFill>
                  <a:srgbClr val="6A3E3E"/>
                </a:solidFill>
                <a:latin typeface="Consolas"/>
                <a:ea typeface="Consolas"/>
                <a:cs typeface="Consolas"/>
                <a:sym typeface="Consolas"/>
              </a:rPr>
              <a:t>result</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new</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ArrayList</a:t>
            </a:r>
            <a:r>
              <a:rPr lang="en-US" sz="12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for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r>
              <a:rPr lang="en-US" sz="1200" b="0" i="0" u="none" strike="noStrike" cap="none" baseline="0" dirty="0" err="1">
                <a:solidFill>
                  <a:srgbClr val="6A3E3E"/>
                </a:solidFill>
                <a:latin typeface="Consolas"/>
                <a:ea typeface="Consolas"/>
                <a:cs typeface="Consolas"/>
                <a:sym typeface="Consolas"/>
              </a:rPr>
              <a:t>apple</a:t>
            </a:r>
            <a:r>
              <a:rPr lang="en-US" sz="1200" b="0" i="0" u="none" strike="noStrike" cap="none" baseline="0" dirty="0">
                <a:solidFill>
                  <a:srgbClr val="6A3E3E"/>
                </a:solidFill>
                <a:latin typeface="Consolas"/>
                <a:ea typeface="Consolas"/>
                <a:cs typeface="Consolas"/>
                <a:sym typeface="Consolas"/>
              </a:rPr>
              <a:t> </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      </a:t>
            </a:r>
          </a:p>
          <a:p>
            <a:pPr marL="342900" marR="0" lvl="0" indent="-342900" algn="l" rtl="0">
              <a:lnSpc>
                <a:spcPct val="100000"/>
              </a:lnSpc>
              <a:spcBef>
                <a:spcPts val="240"/>
              </a:spcBef>
              <a:spcAft>
                <a:spcPts val="0"/>
              </a:spcAft>
              <a:buClr>
                <a:srgbClr val="000000"/>
              </a:buClr>
              <a:buSzPct val="25000"/>
              <a:buFont typeface="Consolas"/>
              <a:buNone/>
            </a:pP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apple</a:t>
            </a:r>
            <a:r>
              <a:rPr lang="en-US" sz="1200" b="0" i="0" u="none" strike="noStrike" cap="none" baseline="0" dirty="0" err="1">
                <a:solidFill>
                  <a:srgbClr val="000000"/>
                </a:solidFill>
                <a:latin typeface="Consolas"/>
                <a:ea typeface="Consolas"/>
                <a:cs typeface="Consolas"/>
                <a:sym typeface="Consolas"/>
              </a:rPr>
              <a:t>.getWeight</a:t>
            </a:r>
            <a:r>
              <a:rPr lang="en-US" sz="1200" b="0" i="0" u="none" strike="noStrike" cap="none" baseline="0" dirty="0">
                <a:solidFill>
                  <a:srgbClr val="000000"/>
                </a:solidFill>
                <a:latin typeface="Consolas"/>
                <a:ea typeface="Consolas"/>
                <a:cs typeface="Consolas"/>
                <a:sym typeface="Consolas"/>
              </a:rPr>
              <a:t>() &gt; 150)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result</a:t>
            </a:r>
            <a:r>
              <a:rPr lang="en-US" sz="1200" b="0" i="0" u="none" strike="noStrike" cap="none" baseline="0" dirty="0" err="1">
                <a:solidFill>
                  <a:srgbClr val="000000"/>
                </a:solidFill>
                <a:latin typeface="Consolas"/>
                <a:ea typeface="Consolas"/>
                <a:cs typeface="Consolas"/>
                <a:sym typeface="Consolas"/>
              </a:rPr>
              <a:t>.add</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result</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p>
          <a:p>
            <a:pPr marL="0" marR="0" lvl="0" indent="0" algn="r" rtl="1">
              <a:lnSpc>
                <a:spcPct val="100000"/>
              </a:lnSpc>
              <a:spcBef>
                <a:spcPts val="0"/>
              </a:spcBef>
              <a:spcAft>
                <a:spcPts val="0"/>
              </a:spcAft>
              <a:buNone/>
            </a:pPr>
            <a:endParaRPr sz="1200" b="0" i="0" u="none" strike="noStrike" cap="none" baseline="0" dirty="0">
              <a:solidFill>
                <a:schemeClr val="dk1"/>
              </a:solidFill>
              <a:latin typeface="Open Sans"/>
              <a:ea typeface="Open Sans"/>
              <a:cs typeface="Open Sans"/>
              <a:sym typeface="Open Sans"/>
            </a:endParaRPr>
          </a:p>
        </p:txBody>
      </p:sp>
      <p:sp>
        <p:nvSpPr>
          <p:cNvPr id="499" name="Shape 499"/>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500" name="Shape 500"/>
          <p:cNvCxnSpPr/>
          <p:nvPr/>
        </p:nvCxnSpPr>
        <p:spPr>
          <a:xfrm>
            <a:off x="323850" y="4526440"/>
            <a:ext cx="8569325" cy="0"/>
          </a:xfrm>
          <a:prstGeom prst="straightConnector1">
            <a:avLst/>
          </a:prstGeom>
          <a:noFill/>
          <a:ln w="9525" cap="flat" cmpd="sng">
            <a:solidFill>
              <a:srgbClr val="552438"/>
            </a:solidFill>
            <a:prstDash val="solid"/>
            <a:miter/>
            <a:headEnd type="none" w="med" len="med"/>
            <a:tailEnd type="none" w="med" len="med"/>
          </a:ln>
        </p:spPr>
      </p:cxnSp>
      <p:sp>
        <p:nvSpPr>
          <p:cNvPr id="501" name="Shape 501"/>
          <p:cNvSpPr txBox="1"/>
          <p:nvPr/>
        </p:nvSpPr>
        <p:spPr>
          <a:xfrm>
            <a:off x="1600200" y="5181600"/>
            <a:ext cx="3006725" cy="209399"/>
          </a:xfrm>
          <a:prstGeom prst="rect">
            <a:avLst/>
          </a:prstGeom>
          <a:noFill/>
          <a:ln w="127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502" name="Shape 502"/>
          <p:cNvSpPr txBox="1"/>
          <p:nvPr/>
        </p:nvSpPr>
        <p:spPr>
          <a:xfrm>
            <a:off x="1693492" y="3157670"/>
            <a:ext cx="3463925" cy="209399"/>
          </a:xfrm>
          <a:prstGeom prst="rect">
            <a:avLst/>
          </a:prstGeom>
          <a:noFill/>
          <a:ln w="127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503" name="Shape 503"/>
          <p:cNvCxnSpPr>
            <a:endCxn id="502" idx="3"/>
          </p:cNvCxnSpPr>
          <p:nvPr/>
        </p:nvCxnSpPr>
        <p:spPr>
          <a:xfrm flipH="1" flipV="1">
            <a:off x="5157417" y="3262370"/>
            <a:ext cx="1338174" cy="974700"/>
          </a:xfrm>
          <a:prstGeom prst="straightConnector1">
            <a:avLst/>
          </a:prstGeom>
          <a:noFill/>
          <a:ln w="9525" cap="flat" cmpd="sng">
            <a:solidFill>
              <a:srgbClr val="552438"/>
            </a:solidFill>
            <a:prstDash val="solid"/>
            <a:miter/>
            <a:headEnd type="none" w="med" len="med"/>
            <a:tailEnd type="stealth" w="lg" len="lg"/>
          </a:ln>
        </p:spPr>
      </p:cxnSp>
      <p:cxnSp>
        <p:nvCxnSpPr>
          <p:cNvPr id="504" name="Shape 504"/>
          <p:cNvCxnSpPr>
            <a:endCxn id="501" idx="3"/>
          </p:cNvCxnSpPr>
          <p:nvPr/>
        </p:nvCxnSpPr>
        <p:spPr>
          <a:xfrm flipH="1">
            <a:off x="4606925" y="4267200"/>
            <a:ext cx="1870075" cy="101910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08"/>
        <p:cNvGrpSpPr/>
        <p:nvPr/>
      </p:nvGrpSpPr>
      <p:grpSpPr>
        <a:xfrm>
          <a:off x="0" y="0"/>
          <a:ext cx="0" cy="0"/>
          <a:chOff x="0" y="0"/>
          <a:chExt cx="0" cy="0"/>
        </a:xfrm>
      </p:grpSpPr>
      <p:sp>
        <p:nvSpPr>
          <p:cNvPr id="509" name="Shape 509"/>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510" name="Shape 51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511" name="Shape 51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12" name="Shape 512"/>
          <p:cNvSpPr txBox="1"/>
          <p:nvPr/>
        </p:nvSpPr>
        <p:spPr>
          <a:xfrm>
            <a:off x="274637"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Why is passing a method as a value is so handy?</a:t>
            </a:r>
          </a:p>
          <a:p>
            <a:pPr marL="0" marR="0" lvl="0" indent="0" algn="r" rtl="1">
              <a:lnSpc>
                <a:spcPct val="100000"/>
              </a:lnSpc>
              <a:spcBef>
                <a:spcPts val="1800"/>
              </a:spcBef>
              <a:spcAft>
                <a:spcPts val="0"/>
              </a:spcAft>
              <a:buNone/>
            </a:pPr>
            <a:endParaRPr sz="2000" b="0" i="0" u="none" strike="noStrike" cap="none" baseline="0">
              <a:solidFill>
                <a:schemeClr val="dk1"/>
              </a:solidFill>
              <a:latin typeface="Open Sans"/>
              <a:ea typeface="Open Sans"/>
              <a:cs typeface="Open Sans"/>
              <a:sym typeface="Open Sans"/>
            </a:endParaRPr>
          </a:p>
        </p:txBody>
      </p:sp>
      <p:sp>
        <p:nvSpPr>
          <p:cNvPr id="513" name="Shape 513"/>
          <p:cNvSpPr txBox="1"/>
          <p:nvPr/>
        </p:nvSpPr>
        <p:spPr>
          <a:xfrm>
            <a:off x="7704136" y="5013325"/>
            <a:ext cx="1081086" cy="863599"/>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pic>
        <p:nvPicPr>
          <p:cNvPr id="514" name="Shape 514"/>
          <p:cNvPicPr preferRelativeResize="0"/>
          <p:nvPr/>
        </p:nvPicPr>
        <p:blipFill rotWithShape="1">
          <a:blip r:embed="rId4">
            <a:alphaModFix/>
          </a:blip>
          <a:srcRect/>
          <a:stretch/>
        </p:blipFill>
        <p:spPr>
          <a:xfrm>
            <a:off x="1765300" y="2792411"/>
            <a:ext cx="5253036" cy="3649662"/>
          </a:xfrm>
          <a:prstGeom prst="rect">
            <a:avLst/>
          </a:prstGeom>
          <a:noFill/>
          <a:ln>
            <a:noFill/>
          </a:ln>
        </p:spPr>
      </p:pic>
      <p:sp>
        <p:nvSpPr>
          <p:cNvPr id="515" name="Shape 515"/>
          <p:cNvSpPr txBox="1"/>
          <p:nvPr/>
        </p:nvSpPr>
        <p:spPr>
          <a:xfrm>
            <a:off x="1331912" y="2708275"/>
            <a:ext cx="2735262" cy="1512886"/>
          </a:xfrm>
          <a:prstGeom prst="rect">
            <a:avLst/>
          </a:prstGeom>
          <a:solidFill>
            <a:schemeClr val="lt1"/>
          </a:solidFill>
          <a:ln w="25400" cap="flat" cmpd="sng">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19"/>
        <p:cNvGrpSpPr/>
        <p:nvPr/>
      </p:nvGrpSpPr>
      <p:grpSpPr>
        <a:xfrm>
          <a:off x="0" y="0"/>
          <a:ext cx="0" cy="0"/>
          <a:chOff x="0" y="0"/>
          <a:chExt cx="0" cy="0"/>
        </a:xfrm>
      </p:grpSpPr>
      <p:sp>
        <p:nvSpPr>
          <p:cNvPr id="520" name="Shape 520"/>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21" name="Shape 52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522" name="Shape 52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23" name="Shape 523"/>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Why is passing a method as a value is so handy?</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static</a:t>
            </a: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000000"/>
                </a:solidFill>
                <a:latin typeface="Consolas"/>
                <a:ea typeface="Consolas"/>
                <a:cs typeface="Consolas"/>
                <a:sym typeface="Consolas"/>
              </a:rPr>
              <a:t>filterApples</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Predicate&lt;Apple&gt; </a:t>
            </a:r>
            <a:r>
              <a:rPr lang="en-US" sz="1200" b="0" i="0" u="none" strike="noStrike" cap="none" baseline="0" dirty="0">
                <a:solidFill>
                  <a:srgbClr val="6A3E3E"/>
                </a:solidFill>
                <a:latin typeface="Consolas"/>
                <a:ea typeface="Consolas"/>
                <a:cs typeface="Consolas"/>
                <a:sym typeface="Consolas"/>
              </a:rPr>
              <a:t>predicate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a:solidFill>
                  <a:srgbClr val="6A3E3E"/>
                </a:solidFill>
                <a:latin typeface="Consolas"/>
                <a:ea typeface="Consolas"/>
                <a:cs typeface="Consolas"/>
                <a:sym typeface="Consolas"/>
              </a:rPr>
              <a:t>result</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new</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ArrayList</a:t>
            </a:r>
            <a:r>
              <a:rPr lang="en-US" sz="12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for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r>
              <a:rPr lang="en-US" sz="1200" b="0" i="0" u="none" strike="noStrike" cap="none" baseline="0" dirty="0" err="1">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err="1">
                <a:solidFill>
                  <a:srgbClr val="6A3E3E"/>
                </a:solidFill>
                <a:latin typeface="Consolas"/>
                <a:ea typeface="Consolas"/>
                <a:cs typeface="Consolas"/>
                <a:sym typeface="Consolas"/>
              </a:rPr>
              <a:t>predicate</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	</a:t>
            </a:r>
            <a:r>
              <a:rPr lang="en-US" sz="1200" b="0" i="0" u="none" strike="noStrike" cap="none" baseline="0" dirty="0" err="1" smtClean="0">
                <a:solidFill>
                  <a:srgbClr val="6A3E3E"/>
                </a:solidFill>
                <a:latin typeface="Consolas"/>
                <a:ea typeface="Consolas"/>
                <a:cs typeface="Consolas"/>
                <a:sym typeface="Consolas"/>
              </a:rPr>
              <a:t>result</a:t>
            </a:r>
            <a:r>
              <a:rPr lang="en-US" sz="1200" b="0" i="0" u="none" strike="noStrike" cap="none" baseline="0" dirty="0" err="1" smtClean="0">
                <a:solidFill>
                  <a:srgbClr val="000000"/>
                </a:solidFill>
                <a:latin typeface="Consolas"/>
                <a:ea typeface="Consolas"/>
                <a:cs typeface="Consolas"/>
                <a:sym typeface="Consolas"/>
              </a:rPr>
              <a:t>.add</a:t>
            </a:r>
            <a:r>
              <a:rPr lang="en-US" sz="1200" b="0" i="0" u="none" strike="noStrike" cap="none" baseline="0" dirty="0" smtClean="0">
                <a:solidFill>
                  <a:srgbClr val="000000"/>
                </a:solidFill>
                <a:latin typeface="Consolas"/>
                <a:ea typeface="Consolas"/>
                <a:cs typeface="Consolas"/>
                <a:sym typeface="Consolas"/>
              </a:rPr>
              <a:t>(</a:t>
            </a:r>
            <a:r>
              <a:rPr lang="en-US" sz="1200" b="0" i="0" u="none" strike="noStrike" cap="none" baseline="0" dirty="0" smtClean="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a:t>
            </a: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6A3E3E"/>
                </a:solidFill>
                <a:latin typeface="Consolas"/>
                <a:ea typeface="Consolas"/>
                <a:cs typeface="Consolas"/>
                <a:sym typeface="Consolas"/>
              </a:rPr>
              <a:t>result</a:t>
            </a:r>
            <a:r>
              <a:rPr lang="en-US" sz="1200" b="1"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p>
          <a:p>
            <a:pPr marL="342900" marR="0" lvl="0" indent="-342900" algn="l" rtl="0">
              <a:lnSpc>
                <a:spcPct val="100000"/>
              </a:lnSpc>
              <a:spcBef>
                <a:spcPts val="220"/>
              </a:spcBef>
              <a:spcAft>
                <a:spcPts val="0"/>
              </a:spcAft>
              <a:buClr>
                <a:schemeClr val="dk1"/>
              </a:buClr>
              <a:buFont typeface="Calibri"/>
              <a:buNone/>
            </a:pPr>
            <a:endParaRPr sz="1100" b="0" i="0" u="none" strike="noStrike" cap="none" baseline="0" dirty="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27"/>
        <p:cNvGrpSpPr/>
        <p:nvPr/>
      </p:nvGrpSpPr>
      <p:grpSpPr>
        <a:xfrm>
          <a:off x="0" y="0"/>
          <a:ext cx="0" cy="0"/>
          <a:chOff x="0" y="0"/>
          <a:chExt cx="0" cy="0"/>
        </a:xfrm>
      </p:grpSpPr>
      <p:sp>
        <p:nvSpPr>
          <p:cNvPr id="528" name="Shape 528"/>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29" name="Shape 52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530" name="Shape 53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31" name="Shape 531"/>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Why is passing a method as a value is so handy?</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static</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err="1">
                <a:solidFill>
                  <a:srgbClr val="000000"/>
                </a:solidFill>
                <a:latin typeface="Consolas"/>
                <a:ea typeface="Consolas"/>
                <a:cs typeface="Consolas"/>
                <a:sym typeface="Consolas"/>
              </a:rPr>
              <a:t>filterApples</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Predicate&lt;Apple&gt; </a:t>
            </a:r>
            <a:r>
              <a:rPr lang="en-US" sz="1200" b="0" i="0" u="none" strike="noStrike" cap="none" baseline="0" dirty="0">
                <a:solidFill>
                  <a:srgbClr val="6A3E3E"/>
                </a:solidFill>
                <a:latin typeface="Consolas"/>
                <a:ea typeface="Consolas"/>
                <a:cs typeface="Consolas"/>
                <a:sym typeface="Consolas"/>
              </a:rPr>
              <a:t>predicate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a:solidFill>
                  <a:srgbClr val="6A3E3E"/>
                </a:solidFill>
                <a:latin typeface="Consolas"/>
                <a:ea typeface="Consolas"/>
                <a:cs typeface="Consolas"/>
                <a:sym typeface="Consolas"/>
              </a:rPr>
              <a:t>result</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new</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ArrayList</a:t>
            </a:r>
            <a:r>
              <a:rPr lang="en-US" sz="12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for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r>
              <a:rPr lang="en-US" sz="1200" b="0" i="0" u="none" strike="noStrike" cap="none" baseline="0" dirty="0" err="1">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err="1">
                <a:solidFill>
                  <a:srgbClr val="6A3E3E"/>
                </a:solidFill>
                <a:latin typeface="Consolas"/>
                <a:ea typeface="Consolas"/>
                <a:cs typeface="Consolas"/>
                <a:sym typeface="Consolas"/>
              </a:rPr>
              <a:t>predicate</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smtClean="0">
                <a:solidFill>
                  <a:srgbClr val="6A3E3E"/>
                </a:solidFill>
                <a:latin typeface="Consolas"/>
                <a:ea typeface="Consolas"/>
                <a:cs typeface="Consolas"/>
                <a:sym typeface="Consolas"/>
              </a:rPr>
              <a:t>result</a:t>
            </a:r>
            <a:r>
              <a:rPr lang="en-US" sz="1200" b="0" i="0" u="none" strike="noStrike" cap="none" baseline="0" dirty="0" err="1" smtClean="0">
                <a:solidFill>
                  <a:srgbClr val="000000"/>
                </a:solidFill>
                <a:latin typeface="Consolas"/>
                <a:ea typeface="Consolas"/>
                <a:cs typeface="Consolas"/>
                <a:sym typeface="Consolas"/>
              </a:rPr>
              <a:t>.add</a:t>
            </a:r>
            <a:r>
              <a:rPr lang="en-US" sz="1200" b="0" i="0" u="none" strike="noStrike" cap="none" baseline="0" dirty="0" smtClean="0">
                <a:solidFill>
                  <a:srgbClr val="000000"/>
                </a:solidFill>
                <a:latin typeface="Consolas"/>
                <a:ea typeface="Consolas"/>
                <a:cs typeface="Consolas"/>
                <a:sym typeface="Consolas"/>
              </a:rPr>
              <a:t>(</a:t>
            </a:r>
            <a:r>
              <a:rPr lang="en-US" sz="1200" b="0" i="0" u="none" strike="noStrike" cap="none" baseline="0" dirty="0" smtClean="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a:t>
            </a: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6A3E3E"/>
                </a:solidFill>
                <a:latin typeface="Consolas"/>
                <a:ea typeface="Consolas"/>
                <a:cs typeface="Consolas"/>
                <a:sym typeface="Consolas"/>
              </a:rPr>
              <a:t>result</a:t>
            </a:r>
            <a:r>
              <a:rPr lang="en-US" sz="1200" b="1"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p>
          <a:p>
            <a:pPr marL="342900" marR="0" lvl="0" indent="-342900" algn="l" rtl="0">
              <a:lnSpc>
                <a:spcPct val="100000"/>
              </a:lnSpc>
              <a:spcBef>
                <a:spcPts val="220"/>
              </a:spcBef>
              <a:spcAft>
                <a:spcPts val="0"/>
              </a:spcAft>
              <a:buClr>
                <a:schemeClr val="dk1"/>
              </a:buClr>
              <a:buFont typeface="Calibri"/>
              <a:buNone/>
            </a:pPr>
            <a:endParaRPr sz="1100" b="0" i="0" u="none" strike="noStrike" cap="none" baseline="0" dirty="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
        <p:nvSpPr>
          <p:cNvPr id="532" name="Shape 532"/>
          <p:cNvSpPr txBox="1"/>
          <p:nvPr/>
        </p:nvSpPr>
        <p:spPr>
          <a:xfrm>
            <a:off x="2994025" y="2708275"/>
            <a:ext cx="1614487" cy="277811"/>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Apple.getWeight &gt; 150</a:t>
            </a:r>
          </a:p>
        </p:txBody>
      </p:sp>
      <p:sp>
        <p:nvSpPr>
          <p:cNvPr id="533" name="Shape 533"/>
          <p:cNvSpPr txBox="1"/>
          <p:nvPr/>
        </p:nvSpPr>
        <p:spPr>
          <a:xfrm>
            <a:off x="4941887" y="2708275"/>
            <a:ext cx="2120899" cy="277811"/>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Apple.getColor.equals(“green”)</a:t>
            </a:r>
          </a:p>
        </p:txBody>
      </p:sp>
      <p:cxnSp>
        <p:nvCxnSpPr>
          <p:cNvPr id="534" name="Shape 534"/>
          <p:cNvCxnSpPr/>
          <p:nvPr/>
        </p:nvCxnSpPr>
        <p:spPr>
          <a:xfrm>
            <a:off x="323850" y="3140075"/>
            <a:ext cx="8569325" cy="0"/>
          </a:xfrm>
          <a:prstGeom prst="straightConnector1">
            <a:avLst/>
          </a:prstGeom>
          <a:noFill/>
          <a:ln w="9525" cap="flat" cmpd="sng">
            <a:solidFill>
              <a:srgbClr val="552438"/>
            </a:solidFill>
            <a:prstDash val="solid"/>
            <a:miter/>
            <a:headEnd type="none" w="med" len="med"/>
            <a:tailEnd type="none" w="med" len="med"/>
          </a:ln>
        </p:spPr>
      </p:cxnSp>
      <p:cxnSp>
        <p:nvCxnSpPr>
          <p:cNvPr id="535" name="Shape 535"/>
          <p:cNvCxnSpPr/>
          <p:nvPr/>
        </p:nvCxnSpPr>
        <p:spPr>
          <a:xfrm>
            <a:off x="4608512" y="2986086"/>
            <a:ext cx="1187449" cy="298450"/>
          </a:xfrm>
          <a:prstGeom prst="straightConnector1">
            <a:avLst/>
          </a:prstGeom>
          <a:noFill/>
          <a:ln w="9525" cap="flat" cmpd="sng">
            <a:solidFill>
              <a:srgbClr val="552438"/>
            </a:solidFill>
            <a:prstDash val="solid"/>
            <a:miter/>
            <a:headEnd type="none" w="med" len="med"/>
            <a:tailEnd type="stealth" w="lg" len="lg"/>
          </a:ln>
        </p:spPr>
      </p:cxnSp>
      <p:cxnSp>
        <p:nvCxnSpPr>
          <p:cNvPr id="536" name="Shape 536"/>
          <p:cNvCxnSpPr/>
          <p:nvPr/>
        </p:nvCxnSpPr>
        <p:spPr>
          <a:xfrm>
            <a:off x="6002337" y="2986086"/>
            <a:ext cx="0" cy="298450"/>
          </a:xfrm>
          <a:prstGeom prst="straightConnector1">
            <a:avLst/>
          </a:prstGeom>
          <a:noFill/>
          <a:ln w="9525" cap="flat" cmpd="sng">
            <a:solidFill>
              <a:srgbClr val="552438"/>
            </a:solidFill>
            <a:prstDash val="solid"/>
            <a:miter/>
            <a:headEnd type="none" w="med" len="med"/>
            <a:tailEnd type="stealth" w="lg" len="lg"/>
          </a:ln>
        </p:spPr>
      </p:cxnSp>
      <p:cxnSp>
        <p:nvCxnSpPr>
          <p:cNvPr id="537" name="Shape 537"/>
          <p:cNvCxnSpPr/>
          <p:nvPr/>
        </p:nvCxnSpPr>
        <p:spPr>
          <a:xfrm>
            <a:off x="323850" y="6021387"/>
            <a:ext cx="8567737" cy="0"/>
          </a:xfrm>
          <a:prstGeom prst="straightConnector1">
            <a:avLst/>
          </a:prstGeom>
          <a:noFill/>
          <a:ln w="9525" cap="flat" cmpd="sng">
            <a:solidFill>
              <a:srgbClr val="552438"/>
            </a:solidFill>
            <a:prstDash val="solid"/>
            <a:miter/>
            <a:headEnd type="none" w="med" len="med"/>
            <a:tailEnd type="none" w="med" len="med"/>
          </a:ln>
        </p:spPr>
      </p:cxnSp>
      <p:sp>
        <p:nvSpPr>
          <p:cNvPr id="538" name="Shape 538"/>
          <p:cNvSpPr/>
          <p:nvPr/>
        </p:nvSpPr>
        <p:spPr>
          <a:xfrm>
            <a:off x="2519361" y="6381750"/>
            <a:ext cx="1765299" cy="215899"/>
          </a:xfrm>
          <a:prstGeom prst="ellipse">
            <a:avLst/>
          </a:prstGeom>
          <a:solidFill>
            <a:schemeClr val="accent1"/>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200" b="0" i="0" u="none" strike="noStrike" cap="none" baseline="0">
                <a:solidFill>
                  <a:srgbClr val="FFFFFF"/>
                </a:solidFill>
                <a:latin typeface="Calibri"/>
                <a:ea typeface="Calibri"/>
                <a:cs typeface="Calibri"/>
                <a:sym typeface="Calibri"/>
              </a:rPr>
              <a:t>Heavy Apples</a:t>
            </a:r>
          </a:p>
        </p:txBody>
      </p:sp>
      <p:sp>
        <p:nvSpPr>
          <p:cNvPr id="539" name="Shape 539"/>
          <p:cNvSpPr/>
          <p:nvPr/>
        </p:nvSpPr>
        <p:spPr>
          <a:xfrm>
            <a:off x="5076825" y="6381750"/>
            <a:ext cx="1763711" cy="215899"/>
          </a:xfrm>
          <a:prstGeom prst="ellipse">
            <a:avLst/>
          </a:prstGeom>
          <a:solidFill>
            <a:srgbClr val="9BBB59"/>
          </a:solidFill>
          <a:ln w="25400" cap="flat" cmpd="sng">
            <a:solidFill>
              <a:srgbClr val="77933C"/>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200" b="0" i="0" u="none" strike="noStrike" cap="none" baseline="0">
                <a:solidFill>
                  <a:srgbClr val="FFFFFF"/>
                </a:solidFill>
                <a:latin typeface="Calibri"/>
                <a:ea typeface="Calibri"/>
                <a:cs typeface="Calibri"/>
                <a:sym typeface="Calibri"/>
              </a:rPr>
              <a:t>Green Apples</a:t>
            </a:r>
          </a:p>
        </p:txBody>
      </p:sp>
      <p:sp>
        <p:nvSpPr>
          <p:cNvPr id="540" name="Shape 540"/>
          <p:cNvSpPr/>
          <p:nvPr/>
        </p:nvSpPr>
        <p:spPr>
          <a:xfrm>
            <a:off x="3402012" y="6110287"/>
            <a:ext cx="46036" cy="179386"/>
          </a:xfrm>
          <a:prstGeom prst="downArrow">
            <a:avLst>
              <a:gd name="adj1" fmla="val 18828"/>
              <a:gd name="adj2" fmla="val 50000"/>
            </a:avLst>
          </a:prstGeom>
          <a:solidFill>
            <a:schemeClr val="accent1"/>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541" name="Shape 541"/>
          <p:cNvSpPr/>
          <p:nvPr/>
        </p:nvSpPr>
        <p:spPr>
          <a:xfrm>
            <a:off x="5867400" y="6129337"/>
            <a:ext cx="46036" cy="179386"/>
          </a:xfrm>
          <a:prstGeom prst="downArrow">
            <a:avLst>
              <a:gd name="adj1" fmla="val 18828"/>
              <a:gd name="adj2" fmla="val 50000"/>
            </a:avLst>
          </a:prstGeom>
          <a:solidFill>
            <a:srgbClr val="9BBB59"/>
          </a:solidFill>
          <a:ln w="25400" cap="flat" cmpd="sng">
            <a:solidFill>
              <a:srgbClr val="77933C"/>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45"/>
        <p:cNvGrpSpPr/>
        <p:nvPr/>
      </p:nvGrpSpPr>
      <p:grpSpPr>
        <a:xfrm>
          <a:off x="0" y="0"/>
          <a:ext cx="0" cy="0"/>
          <a:chOff x="0" y="0"/>
          <a:chExt cx="0" cy="0"/>
        </a:xfrm>
      </p:grpSpPr>
      <p:sp>
        <p:nvSpPr>
          <p:cNvPr id="546" name="Shape 546"/>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47" name="Shape 54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548" name="Shape 54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49" name="Shape 549"/>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Nice and neat…  </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static</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err="1">
                <a:solidFill>
                  <a:srgbClr val="000000"/>
                </a:solidFill>
                <a:latin typeface="Consolas"/>
                <a:ea typeface="Consolas"/>
                <a:cs typeface="Consolas"/>
                <a:sym typeface="Consolas"/>
              </a:rPr>
              <a:t>filterApples</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Predicate&lt;Apple&gt; </a:t>
            </a:r>
            <a:r>
              <a:rPr lang="en-US" sz="1200" b="0" i="0" u="none" strike="noStrike" cap="none" baseline="0" dirty="0">
                <a:solidFill>
                  <a:srgbClr val="6A3E3E"/>
                </a:solidFill>
                <a:latin typeface="Consolas"/>
                <a:ea typeface="Consolas"/>
                <a:cs typeface="Consolas"/>
                <a:sym typeface="Consolas"/>
              </a:rPr>
              <a:t>predicate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a:solidFill>
                  <a:srgbClr val="6A3E3E"/>
                </a:solidFill>
                <a:latin typeface="Consolas"/>
                <a:ea typeface="Consolas"/>
                <a:cs typeface="Consolas"/>
                <a:sym typeface="Consolas"/>
              </a:rPr>
              <a:t>result</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new</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ArrayList</a:t>
            </a:r>
            <a:r>
              <a:rPr lang="en-US" sz="12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for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r>
              <a:rPr lang="en-US" sz="1200" b="0" i="0" u="none" strike="noStrike" cap="none" baseline="0" dirty="0" err="1">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inventory</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err="1">
                <a:solidFill>
                  <a:srgbClr val="6A3E3E"/>
                </a:solidFill>
                <a:latin typeface="Consolas"/>
                <a:ea typeface="Consolas"/>
                <a:cs typeface="Consolas"/>
                <a:sym typeface="Consolas"/>
              </a:rPr>
              <a:t>predicate</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smtClean="0">
                <a:solidFill>
                  <a:srgbClr val="6A3E3E"/>
                </a:solidFill>
                <a:latin typeface="Consolas"/>
                <a:ea typeface="Consolas"/>
                <a:cs typeface="Consolas"/>
                <a:sym typeface="Consolas"/>
              </a:rPr>
              <a:t>result</a:t>
            </a:r>
            <a:r>
              <a:rPr lang="en-US" sz="1200" b="0" i="0" u="none" strike="noStrike" cap="none" baseline="0" dirty="0" err="1" smtClean="0">
                <a:solidFill>
                  <a:srgbClr val="000000"/>
                </a:solidFill>
                <a:latin typeface="Consolas"/>
                <a:ea typeface="Consolas"/>
                <a:cs typeface="Consolas"/>
                <a:sym typeface="Consolas"/>
              </a:rPr>
              <a:t>.add</a:t>
            </a:r>
            <a:r>
              <a:rPr lang="en-US" sz="1200" b="0" i="0" u="none" strike="noStrike" cap="none" baseline="0" dirty="0" smtClean="0">
                <a:solidFill>
                  <a:srgbClr val="000000"/>
                </a:solidFill>
                <a:latin typeface="Consolas"/>
                <a:ea typeface="Consolas"/>
                <a:cs typeface="Consolas"/>
                <a:sym typeface="Consolas"/>
              </a:rPr>
              <a:t>(</a:t>
            </a:r>
            <a:r>
              <a:rPr lang="en-US" sz="1200" b="0" i="0" u="none" strike="noStrike" cap="none" baseline="0" dirty="0" smtClean="0">
                <a:solidFill>
                  <a:srgbClr val="6A3E3E"/>
                </a:solidFill>
                <a:latin typeface="Consolas"/>
                <a:ea typeface="Consolas"/>
                <a:cs typeface="Consolas"/>
                <a:sym typeface="Consolas"/>
              </a:rPr>
              <a:t>apple</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a:t>
            </a: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6A3E3E"/>
                </a:solidFill>
                <a:latin typeface="Consolas"/>
                <a:ea typeface="Consolas"/>
                <a:cs typeface="Consolas"/>
                <a:sym typeface="Consolas"/>
              </a:rPr>
              <a:t>result</a:t>
            </a:r>
            <a:r>
              <a:rPr lang="en-US" sz="1200" b="1"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dirty="0">
                <a:latin typeface="Consolas"/>
                <a:ea typeface="Consolas"/>
                <a:cs typeface="Consolas"/>
                <a:sym typeface="Consolas"/>
              </a:rPr>
              <a:t>}</a:t>
            </a:r>
          </a:p>
          <a:p>
            <a:pPr marL="342900" marR="0" lvl="0" indent="-342900" algn="l" rtl="0">
              <a:lnSpc>
                <a:spcPct val="100000"/>
              </a:lnSpc>
              <a:spcBef>
                <a:spcPts val="220"/>
              </a:spcBef>
              <a:spcAft>
                <a:spcPts val="0"/>
              </a:spcAft>
              <a:buClr>
                <a:schemeClr val="dk1"/>
              </a:buClr>
              <a:buFont typeface="Calibri"/>
              <a:buNone/>
            </a:pPr>
            <a:endParaRPr sz="1100" b="0" i="0" u="none" strike="noStrike" cap="none" baseline="0" dirty="0">
              <a:solidFill>
                <a:schemeClr val="dk1"/>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
        <p:nvSpPr>
          <p:cNvPr id="550" name="Shape 550"/>
          <p:cNvSpPr txBox="1"/>
          <p:nvPr/>
        </p:nvSpPr>
        <p:spPr>
          <a:xfrm>
            <a:off x="3733800" y="6019800"/>
            <a:ext cx="388620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l">
              <a:lnSpc>
                <a:spcPct val="100000"/>
              </a:lnSpc>
              <a:spcBef>
                <a:spcPts val="0"/>
              </a:spcBef>
              <a:spcAft>
                <a:spcPts val="0"/>
              </a:spcAft>
              <a:buClr>
                <a:schemeClr val="dk1"/>
              </a:buClr>
              <a:buSzPct val="25000"/>
              <a:buFont typeface="Calibri"/>
              <a:buNone/>
            </a:pPr>
            <a:r>
              <a:rPr lang="en-US" sz="1800" b="0" i="0" u="none" strike="noStrike" cap="none" baseline="0" dirty="0" smtClean="0">
                <a:solidFill>
                  <a:schemeClr val="dk1"/>
                </a:solidFill>
                <a:latin typeface="Calibri"/>
                <a:ea typeface="Calibri"/>
                <a:cs typeface="Calibri"/>
                <a:sym typeface="Calibri"/>
              </a:rPr>
              <a:t>But </a:t>
            </a:r>
            <a:r>
              <a:rPr lang="en-US" sz="1800" b="0" i="0" u="none" strike="noStrike" cap="none" baseline="0" dirty="0">
                <a:solidFill>
                  <a:schemeClr val="dk1"/>
                </a:solidFill>
                <a:latin typeface="Calibri"/>
                <a:ea typeface="Calibri"/>
                <a:cs typeface="Calibri"/>
                <a:sym typeface="Calibri"/>
              </a:rPr>
              <a:t>what about the client (</a:t>
            </a:r>
            <a:r>
              <a:rPr lang="en-US" sz="1800" b="0" i="0" u="none" strike="noStrike" cap="none" baseline="0" dirty="0" smtClean="0">
                <a:solidFill>
                  <a:schemeClr val="dk1"/>
                </a:solidFill>
                <a:latin typeface="Calibri"/>
                <a:ea typeface="Calibri"/>
                <a:cs typeface="Calibri"/>
                <a:sym typeface="Calibri"/>
              </a:rPr>
              <a:t>invoker) ?</a:t>
            </a:r>
            <a:endParaRPr lang="en-US" sz="1800" b="0" i="0" u="none" strike="noStrike" cap="none" baseline="0" dirty="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54"/>
        <p:cNvGrpSpPr/>
        <p:nvPr/>
      </p:nvGrpSpPr>
      <p:grpSpPr>
        <a:xfrm>
          <a:off x="0" y="0"/>
          <a:ext cx="0" cy="0"/>
          <a:chOff x="0" y="0"/>
          <a:chExt cx="0" cy="0"/>
        </a:xfrm>
      </p:grpSpPr>
      <p:sp>
        <p:nvSpPr>
          <p:cNvPr id="555" name="Shape 55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56" name="Shape 55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557" name="Shape 55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58" name="Shape 55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The client… Yuck ☹</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t>
            </a:r>
            <a:r>
              <a:rPr lang="en-US" sz="1200" b="1" i="1" u="none" strike="noStrike" cap="none" baseline="0" dirty="0">
                <a:solidFill>
                  <a:srgbClr val="7F0055"/>
                </a:solidFill>
                <a:latin typeface="Consolas"/>
                <a:ea typeface="Consolas"/>
                <a:cs typeface="Consolas"/>
                <a:sym typeface="Consolas"/>
              </a:rPr>
              <a:t>new</a:t>
            </a:r>
            <a:r>
              <a:rPr lang="en-US" sz="1200" b="1" i="1" u="none" strike="noStrike" cap="none" baseline="0" dirty="0">
                <a:solidFill>
                  <a:srgbClr val="000000"/>
                </a:solidFill>
                <a:latin typeface="Consolas"/>
                <a:ea typeface="Consolas"/>
                <a:cs typeface="Consolas"/>
                <a:sym typeface="Consolas"/>
              </a:rPr>
              <a:t> </a:t>
            </a:r>
            <a:r>
              <a:rPr lang="en-US" sz="1200" b="0" i="1" u="none" strike="noStrike" cap="none" baseline="0" dirty="0">
                <a:solidFill>
                  <a:srgbClr val="000000"/>
                </a:solidFill>
                <a:latin typeface="Consolas"/>
                <a:ea typeface="Consolas"/>
                <a:cs typeface="Consolas"/>
                <a:sym typeface="Consolas"/>
              </a:rPr>
              <a:t>Predicate&lt;Apple&gt;()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a:t>
            </a:r>
            <a:r>
              <a:rPr lang="en-US" sz="1200" b="0" i="0" u="none" strike="noStrike" cap="none" baseline="0" dirty="0" smtClean="0">
                <a:solidFill>
                  <a:srgbClr val="646464"/>
                </a:solidFill>
                <a:latin typeface="Consolas"/>
                <a:ea typeface="Consolas"/>
                <a:cs typeface="Consolas"/>
                <a:sym typeface="Consolas"/>
              </a:rPr>
              <a:t>@</a:t>
            </a:r>
            <a:r>
              <a:rPr lang="en-US" sz="1200" b="0" i="0" u="none" strike="noStrike" cap="none" baseline="0" dirty="0">
                <a:solidFill>
                  <a:srgbClr val="646464"/>
                </a:solidFill>
                <a:latin typeface="Consolas"/>
                <a:ea typeface="Consolas"/>
                <a:cs typeface="Consolas"/>
                <a:sym typeface="Consolas"/>
              </a:rPr>
              <a:t>Override</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test(Apple </a:t>
            </a:r>
            <a:r>
              <a:rPr lang="en-US" sz="1200" b="0" i="0" u="none" strike="noStrike" cap="none" baseline="0" dirty="0">
                <a:solidFill>
                  <a:srgbClr val="6A3E3E"/>
                </a:solidFill>
                <a:latin typeface="Consolas"/>
                <a:ea typeface="Consolas"/>
                <a:cs typeface="Consolas"/>
                <a:sym typeface="Consolas"/>
              </a:rPr>
              <a:t>a</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return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62"/>
        <p:cNvGrpSpPr/>
        <p:nvPr/>
      </p:nvGrpSpPr>
      <p:grpSpPr>
        <a:xfrm>
          <a:off x="0" y="0"/>
          <a:ext cx="0" cy="0"/>
          <a:chOff x="0" y="0"/>
          <a:chExt cx="0" cy="0"/>
        </a:xfrm>
      </p:grpSpPr>
      <p:sp>
        <p:nvSpPr>
          <p:cNvPr id="563" name="Shape 563"/>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64" name="Shape 56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565" name="Shape 56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66" name="Shape 566"/>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The client… Yuck ☹</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t>
            </a:r>
            <a:r>
              <a:rPr lang="en-US" sz="1200" b="1" i="1" u="none" strike="noStrike" cap="none" baseline="0" dirty="0">
                <a:solidFill>
                  <a:srgbClr val="7F0055"/>
                </a:solidFill>
                <a:latin typeface="Consolas"/>
                <a:ea typeface="Consolas"/>
                <a:cs typeface="Consolas"/>
                <a:sym typeface="Consolas"/>
              </a:rPr>
              <a:t>new</a:t>
            </a:r>
            <a:r>
              <a:rPr lang="en-US" sz="1200" b="1" i="1" u="none" strike="noStrike" cap="none" baseline="0" dirty="0">
                <a:solidFill>
                  <a:srgbClr val="000000"/>
                </a:solidFill>
                <a:latin typeface="Consolas"/>
                <a:ea typeface="Consolas"/>
                <a:cs typeface="Consolas"/>
                <a:sym typeface="Consolas"/>
              </a:rPr>
              <a:t> </a:t>
            </a:r>
            <a:r>
              <a:rPr lang="en-US" sz="1200" b="0" i="1" u="none" strike="noStrike" cap="none" baseline="0" dirty="0">
                <a:solidFill>
                  <a:srgbClr val="000000"/>
                </a:solidFill>
                <a:latin typeface="Consolas"/>
                <a:ea typeface="Consolas"/>
                <a:cs typeface="Consolas"/>
                <a:sym typeface="Consolas"/>
              </a:rPr>
              <a:t>Predicate&lt;Apple&gt;()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@Override</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test(Apple </a:t>
            </a:r>
            <a:r>
              <a:rPr lang="en-US" sz="1200" b="0" i="0" u="none" strike="noStrike" cap="none" baseline="0" dirty="0">
                <a:solidFill>
                  <a:srgbClr val="6A3E3E"/>
                </a:solidFill>
                <a:latin typeface="Consolas"/>
                <a:ea typeface="Consolas"/>
                <a:cs typeface="Consolas"/>
                <a:sym typeface="Consolas"/>
              </a:rPr>
              <a:t>a</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return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
        <p:nvSpPr>
          <p:cNvPr id="567" name="Shape 567"/>
          <p:cNvSpPr/>
          <p:nvPr/>
        </p:nvSpPr>
        <p:spPr>
          <a:xfrm>
            <a:off x="1171575" y="3048000"/>
            <a:ext cx="5605524" cy="1467416"/>
          </a:xfrm>
          <a:custGeom>
            <a:avLst/>
            <a:gdLst/>
            <a:ahLst/>
            <a:cxnLst/>
            <a:rect l="0" t="0" r="0" b="0"/>
            <a:pathLst>
              <a:path w="5619573" h="1489763" extrusionOk="0">
                <a:moveTo>
                  <a:pt x="3651728" y="337238"/>
                </a:moveTo>
                <a:cubicBezTo>
                  <a:pt x="3656491" y="297550"/>
                  <a:pt x="3647653" y="167138"/>
                  <a:pt x="3680303" y="118163"/>
                </a:cubicBezTo>
                <a:cubicBezTo>
                  <a:pt x="3693003" y="99113"/>
                  <a:pt x="3699353" y="73713"/>
                  <a:pt x="3718403" y="61013"/>
                </a:cubicBezTo>
                <a:cubicBezTo>
                  <a:pt x="3755332" y="36394"/>
                  <a:pt x="3736118" y="45583"/>
                  <a:pt x="3775553" y="32438"/>
                </a:cubicBezTo>
                <a:cubicBezTo>
                  <a:pt x="3858103" y="35613"/>
                  <a:pt x="3940592" y="41963"/>
                  <a:pt x="4023203" y="41963"/>
                </a:cubicBezTo>
                <a:cubicBezTo>
                  <a:pt x="5529578" y="41963"/>
                  <a:pt x="4893045" y="0"/>
                  <a:pt x="5480528" y="41963"/>
                </a:cubicBezTo>
                <a:cubicBezTo>
                  <a:pt x="5485609" y="43233"/>
                  <a:pt x="5539004" y="55547"/>
                  <a:pt x="5547203" y="61013"/>
                </a:cubicBezTo>
                <a:cubicBezTo>
                  <a:pt x="5558411" y="68485"/>
                  <a:pt x="5565430" y="80964"/>
                  <a:pt x="5575778" y="89588"/>
                </a:cubicBezTo>
                <a:cubicBezTo>
                  <a:pt x="5584572" y="96917"/>
                  <a:pt x="5594828" y="102288"/>
                  <a:pt x="5604353" y="108638"/>
                </a:cubicBezTo>
                <a:cubicBezTo>
                  <a:pt x="5607528" y="118163"/>
                  <a:pt x="5613878" y="127173"/>
                  <a:pt x="5613878" y="137213"/>
                </a:cubicBezTo>
                <a:cubicBezTo>
                  <a:pt x="5613878" y="278817"/>
                  <a:pt x="5619573" y="253479"/>
                  <a:pt x="5594828" y="327713"/>
                </a:cubicBezTo>
                <a:cubicBezTo>
                  <a:pt x="5569915" y="502103"/>
                  <a:pt x="5605160" y="243439"/>
                  <a:pt x="5575778" y="537263"/>
                </a:cubicBezTo>
                <a:cubicBezTo>
                  <a:pt x="5575188" y="543159"/>
                  <a:pt x="5560878" y="613304"/>
                  <a:pt x="5556728" y="622988"/>
                </a:cubicBezTo>
                <a:cubicBezTo>
                  <a:pt x="5552219" y="633510"/>
                  <a:pt x="5542798" y="641324"/>
                  <a:pt x="5537678" y="651563"/>
                </a:cubicBezTo>
                <a:cubicBezTo>
                  <a:pt x="5487383" y="752154"/>
                  <a:pt x="5610183" y="557093"/>
                  <a:pt x="5490053" y="737288"/>
                </a:cubicBezTo>
                <a:cubicBezTo>
                  <a:pt x="5482177" y="749102"/>
                  <a:pt x="5464653" y="749988"/>
                  <a:pt x="5451953" y="756338"/>
                </a:cubicBezTo>
                <a:cubicBezTo>
                  <a:pt x="5448778" y="765863"/>
                  <a:pt x="5448700" y="777073"/>
                  <a:pt x="5442428" y="784913"/>
                </a:cubicBezTo>
                <a:cubicBezTo>
                  <a:pt x="5435277" y="793852"/>
                  <a:pt x="5422647" y="796634"/>
                  <a:pt x="5413853" y="803963"/>
                </a:cubicBezTo>
                <a:cubicBezTo>
                  <a:pt x="5403505" y="812587"/>
                  <a:pt x="5394044" y="822311"/>
                  <a:pt x="5385278" y="832538"/>
                </a:cubicBezTo>
                <a:cubicBezTo>
                  <a:pt x="5374947" y="844591"/>
                  <a:pt x="5367928" y="859413"/>
                  <a:pt x="5356703" y="870638"/>
                </a:cubicBezTo>
                <a:cubicBezTo>
                  <a:pt x="5338239" y="889102"/>
                  <a:pt x="5322794" y="891466"/>
                  <a:pt x="5299553" y="899213"/>
                </a:cubicBezTo>
                <a:cubicBezTo>
                  <a:pt x="5286853" y="908738"/>
                  <a:pt x="5273506" y="917457"/>
                  <a:pt x="5261453" y="927788"/>
                </a:cubicBezTo>
                <a:cubicBezTo>
                  <a:pt x="5251226" y="936554"/>
                  <a:pt x="5243839" y="948533"/>
                  <a:pt x="5232878" y="956363"/>
                </a:cubicBezTo>
                <a:cubicBezTo>
                  <a:pt x="5221324" y="964616"/>
                  <a:pt x="5206332" y="967160"/>
                  <a:pt x="5194778" y="975413"/>
                </a:cubicBezTo>
                <a:cubicBezTo>
                  <a:pt x="5132348" y="1020006"/>
                  <a:pt x="5198925" y="993081"/>
                  <a:pt x="5137628" y="1013513"/>
                </a:cubicBezTo>
                <a:cubicBezTo>
                  <a:pt x="5055736" y="1068108"/>
                  <a:pt x="5159348" y="1002653"/>
                  <a:pt x="5080478" y="1042088"/>
                </a:cubicBezTo>
                <a:cubicBezTo>
                  <a:pt x="5070239" y="1047208"/>
                  <a:pt x="5061428" y="1054788"/>
                  <a:pt x="5051903" y="1061138"/>
                </a:cubicBezTo>
                <a:cubicBezTo>
                  <a:pt x="5048728" y="1070663"/>
                  <a:pt x="5050548" y="1083877"/>
                  <a:pt x="5042378" y="1089713"/>
                </a:cubicBezTo>
                <a:cubicBezTo>
                  <a:pt x="5026038" y="1101385"/>
                  <a:pt x="5003872" y="1101305"/>
                  <a:pt x="4985228" y="1108763"/>
                </a:cubicBezTo>
                <a:cubicBezTo>
                  <a:pt x="4925448" y="1132675"/>
                  <a:pt x="4954190" y="1123666"/>
                  <a:pt x="4899503" y="1137338"/>
                </a:cubicBezTo>
                <a:cubicBezTo>
                  <a:pt x="4889978" y="1143688"/>
                  <a:pt x="4880867" y="1150708"/>
                  <a:pt x="4870928" y="1156388"/>
                </a:cubicBezTo>
                <a:cubicBezTo>
                  <a:pt x="4858600" y="1163433"/>
                  <a:pt x="4842868" y="1165398"/>
                  <a:pt x="4832828" y="1175438"/>
                </a:cubicBezTo>
                <a:cubicBezTo>
                  <a:pt x="4736150" y="1272116"/>
                  <a:pt x="4884051" y="1166690"/>
                  <a:pt x="4785203" y="1232588"/>
                </a:cubicBezTo>
                <a:cubicBezTo>
                  <a:pt x="4782287" y="1238421"/>
                  <a:pt x="4756894" y="1293143"/>
                  <a:pt x="4747103" y="1299263"/>
                </a:cubicBezTo>
                <a:cubicBezTo>
                  <a:pt x="4728042" y="1311176"/>
                  <a:pt x="4676507" y="1320794"/>
                  <a:pt x="4651853" y="1327838"/>
                </a:cubicBezTo>
                <a:cubicBezTo>
                  <a:pt x="4642199" y="1330596"/>
                  <a:pt x="4633018" y="1334928"/>
                  <a:pt x="4623278" y="1337363"/>
                </a:cubicBezTo>
                <a:cubicBezTo>
                  <a:pt x="4514757" y="1364493"/>
                  <a:pt x="4400183" y="1352737"/>
                  <a:pt x="4289903" y="1356413"/>
                </a:cubicBezTo>
                <a:cubicBezTo>
                  <a:pt x="4152007" y="1379396"/>
                  <a:pt x="4328778" y="1352013"/>
                  <a:pt x="4070828" y="1375463"/>
                </a:cubicBezTo>
                <a:cubicBezTo>
                  <a:pt x="3964254" y="1385152"/>
                  <a:pt x="4069014" y="1380988"/>
                  <a:pt x="3994628" y="1394513"/>
                </a:cubicBezTo>
                <a:cubicBezTo>
                  <a:pt x="3969443" y="1399092"/>
                  <a:pt x="3943677" y="1399830"/>
                  <a:pt x="3918428" y="1404038"/>
                </a:cubicBezTo>
                <a:cubicBezTo>
                  <a:pt x="3886490" y="1409361"/>
                  <a:pt x="3854590" y="1415235"/>
                  <a:pt x="3823178" y="1423088"/>
                </a:cubicBezTo>
                <a:cubicBezTo>
                  <a:pt x="3810478" y="1426263"/>
                  <a:pt x="3798089" y="1431167"/>
                  <a:pt x="3785078" y="1432613"/>
                </a:cubicBezTo>
                <a:cubicBezTo>
                  <a:pt x="3740787" y="1437534"/>
                  <a:pt x="3696193" y="1439174"/>
                  <a:pt x="3651728" y="1442138"/>
                </a:cubicBezTo>
                <a:cubicBezTo>
                  <a:pt x="3283060" y="1466716"/>
                  <a:pt x="3399767" y="1452939"/>
                  <a:pt x="2756378" y="1461188"/>
                </a:cubicBezTo>
                <a:lnTo>
                  <a:pt x="2575403" y="1470713"/>
                </a:lnTo>
                <a:cubicBezTo>
                  <a:pt x="2527755" y="1473516"/>
                  <a:pt x="2480259" y="1480238"/>
                  <a:pt x="2432528" y="1480238"/>
                </a:cubicBezTo>
                <a:cubicBezTo>
                  <a:pt x="2143586" y="1480238"/>
                  <a:pt x="1854678" y="1473888"/>
                  <a:pt x="1565753" y="1470713"/>
                </a:cubicBezTo>
                <a:lnTo>
                  <a:pt x="1203803" y="1461188"/>
                </a:lnTo>
                <a:cubicBezTo>
                  <a:pt x="1102195" y="1458285"/>
                  <a:pt x="1000653" y="1451663"/>
                  <a:pt x="899003" y="1451663"/>
                </a:cubicBezTo>
                <a:cubicBezTo>
                  <a:pt x="835424" y="1451663"/>
                  <a:pt x="772003" y="1458013"/>
                  <a:pt x="708503" y="1461188"/>
                </a:cubicBezTo>
                <a:cubicBezTo>
                  <a:pt x="660837" y="1469132"/>
                  <a:pt x="633703" y="1474110"/>
                  <a:pt x="584678" y="1480238"/>
                </a:cubicBezTo>
                <a:cubicBezTo>
                  <a:pt x="556149" y="1483804"/>
                  <a:pt x="527528" y="1486588"/>
                  <a:pt x="498953" y="1489763"/>
                </a:cubicBezTo>
                <a:lnTo>
                  <a:pt x="251303" y="1470713"/>
                </a:lnTo>
                <a:cubicBezTo>
                  <a:pt x="232075" y="1468910"/>
                  <a:pt x="212475" y="1467295"/>
                  <a:pt x="194153" y="1461188"/>
                </a:cubicBezTo>
                <a:cubicBezTo>
                  <a:pt x="183293" y="1457568"/>
                  <a:pt x="175103" y="1448488"/>
                  <a:pt x="165578" y="1442138"/>
                </a:cubicBezTo>
                <a:cubicBezTo>
                  <a:pt x="117266" y="1361618"/>
                  <a:pt x="158032" y="1425858"/>
                  <a:pt x="108428" y="1356413"/>
                </a:cubicBezTo>
                <a:cubicBezTo>
                  <a:pt x="101774" y="1347098"/>
                  <a:pt x="96707" y="1336632"/>
                  <a:pt x="89378" y="1327838"/>
                </a:cubicBezTo>
                <a:cubicBezTo>
                  <a:pt x="63046" y="1296240"/>
                  <a:pt x="59490" y="1306161"/>
                  <a:pt x="41753" y="1270688"/>
                </a:cubicBezTo>
                <a:cubicBezTo>
                  <a:pt x="37263" y="1261708"/>
                  <a:pt x="34870" y="1251799"/>
                  <a:pt x="32228" y="1242113"/>
                </a:cubicBezTo>
                <a:cubicBezTo>
                  <a:pt x="0" y="1123945"/>
                  <a:pt x="25577" y="1203110"/>
                  <a:pt x="3653" y="1137338"/>
                </a:cubicBezTo>
                <a:cubicBezTo>
                  <a:pt x="6828" y="1048438"/>
                  <a:pt x="7629" y="959421"/>
                  <a:pt x="13178" y="870638"/>
                </a:cubicBezTo>
                <a:cubicBezTo>
                  <a:pt x="15320" y="836373"/>
                  <a:pt x="28592" y="825146"/>
                  <a:pt x="41753" y="794438"/>
                </a:cubicBezTo>
                <a:cubicBezTo>
                  <a:pt x="45708" y="785210"/>
                  <a:pt x="46402" y="774640"/>
                  <a:pt x="51278" y="765863"/>
                </a:cubicBezTo>
                <a:cubicBezTo>
                  <a:pt x="73175" y="726448"/>
                  <a:pt x="92981" y="705573"/>
                  <a:pt x="117953" y="670613"/>
                </a:cubicBezTo>
                <a:cubicBezTo>
                  <a:pt x="124607" y="661298"/>
                  <a:pt x="131883" y="652277"/>
                  <a:pt x="137003" y="642038"/>
                </a:cubicBezTo>
                <a:cubicBezTo>
                  <a:pt x="141493" y="633058"/>
                  <a:pt x="140256" y="621303"/>
                  <a:pt x="146528" y="613463"/>
                </a:cubicBezTo>
                <a:cubicBezTo>
                  <a:pt x="153679" y="604524"/>
                  <a:pt x="166309" y="601742"/>
                  <a:pt x="175103" y="594413"/>
                </a:cubicBezTo>
                <a:cubicBezTo>
                  <a:pt x="185451" y="585789"/>
                  <a:pt x="194912" y="576065"/>
                  <a:pt x="203678" y="565838"/>
                </a:cubicBezTo>
                <a:cubicBezTo>
                  <a:pt x="214009" y="553785"/>
                  <a:pt x="220388" y="538285"/>
                  <a:pt x="232253" y="527738"/>
                </a:cubicBezTo>
                <a:cubicBezTo>
                  <a:pt x="271555" y="492803"/>
                  <a:pt x="279173" y="493048"/>
                  <a:pt x="317978" y="480113"/>
                </a:cubicBezTo>
                <a:lnTo>
                  <a:pt x="556103" y="489638"/>
                </a:lnTo>
                <a:cubicBezTo>
                  <a:pt x="707799" y="497038"/>
                  <a:pt x="665877" y="492059"/>
                  <a:pt x="765653" y="508688"/>
                </a:cubicBezTo>
                <a:cubicBezTo>
                  <a:pt x="908339" y="556250"/>
                  <a:pt x="825877" y="534783"/>
                  <a:pt x="1108553" y="537263"/>
                </a:cubicBezTo>
                <a:lnTo>
                  <a:pt x="2994503" y="546788"/>
                </a:lnTo>
                <a:cubicBezTo>
                  <a:pt x="3013553" y="549963"/>
                  <a:pt x="3032715" y="552525"/>
                  <a:pt x="3051653" y="556313"/>
                </a:cubicBezTo>
                <a:cubicBezTo>
                  <a:pt x="3064490" y="558880"/>
                  <a:pt x="3076742" y="564392"/>
                  <a:pt x="3089753" y="565838"/>
                </a:cubicBezTo>
                <a:cubicBezTo>
                  <a:pt x="3162605" y="573933"/>
                  <a:pt x="3308828" y="584888"/>
                  <a:pt x="3308828" y="584888"/>
                </a:cubicBezTo>
                <a:cubicBezTo>
                  <a:pt x="3323522" y="588562"/>
                  <a:pt x="3382461" y="603938"/>
                  <a:pt x="3394553" y="603938"/>
                </a:cubicBezTo>
                <a:cubicBezTo>
                  <a:pt x="3439148" y="603938"/>
                  <a:pt x="3468726" y="594920"/>
                  <a:pt x="3508853" y="584888"/>
                </a:cubicBezTo>
                <a:cubicBezTo>
                  <a:pt x="3521553" y="575363"/>
                  <a:pt x="3535728" y="567538"/>
                  <a:pt x="3546953" y="556313"/>
                </a:cubicBezTo>
                <a:cubicBezTo>
                  <a:pt x="3574250" y="529016"/>
                  <a:pt x="3560034" y="530151"/>
                  <a:pt x="3575528" y="499163"/>
                </a:cubicBezTo>
                <a:cubicBezTo>
                  <a:pt x="3588789" y="472641"/>
                  <a:pt x="3602087" y="463079"/>
                  <a:pt x="3623153" y="442013"/>
                </a:cubicBezTo>
                <a:lnTo>
                  <a:pt x="3651728" y="356288"/>
                </a:lnTo>
                <a:cubicBezTo>
                  <a:pt x="3662257" y="324701"/>
                  <a:pt x="3646965" y="376926"/>
                  <a:pt x="3651728" y="337238"/>
                </a:cubicBezTo>
                <a:close/>
              </a:path>
            </a:pathLst>
          </a:custGeom>
          <a:noFill/>
          <a:ln w="127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568" name="Shape 568"/>
          <p:cNvSpPr txBox="1"/>
          <p:nvPr/>
        </p:nvSpPr>
        <p:spPr>
          <a:xfrm>
            <a:off x="3276600" y="5476875"/>
            <a:ext cx="3252787"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Anonymous class = A lot of noise</a:t>
            </a:r>
          </a:p>
        </p:txBody>
      </p:sp>
      <p:cxnSp>
        <p:nvCxnSpPr>
          <p:cNvPr id="569" name="Shape 569"/>
          <p:cNvCxnSpPr/>
          <p:nvPr/>
        </p:nvCxnSpPr>
        <p:spPr>
          <a:xfrm rot="10800000">
            <a:off x="4787899" y="4514850"/>
            <a:ext cx="114300" cy="962024"/>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73"/>
        <p:cNvGrpSpPr/>
        <p:nvPr/>
      </p:nvGrpSpPr>
      <p:grpSpPr>
        <a:xfrm>
          <a:off x="0" y="0"/>
          <a:ext cx="0" cy="0"/>
          <a:chOff x="0" y="0"/>
          <a:chExt cx="0" cy="0"/>
        </a:xfrm>
      </p:grpSpPr>
      <p:sp>
        <p:nvSpPr>
          <p:cNvPr id="575" name="Shape 57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576" name="Shape 57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77" name="Shape 577"/>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Lambdas help eliminate verbosity.</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Using lambdas we provide the implementation  with only </a:t>
            </a:r>
            <a:br>
              <a:rPr lang="en-US" sz="2000" b="0" i="0" u="none" strike="noStrike" cap="none" baseline="0" dirty="0">
                <a:solidFill>
                  <a:schemeClr val="dk1"/>
                </a:solidFill>
                <a:latin typeface="Open Sans"/>
                <a:ea typeface="Open Sans"/>
                <a:cs typeface="Open Sans"/>
                <a:sym typeface="Open Sans"/>
              </a:rPr>
            </a:br>
            <a:r>
              <a:rPr lang="en-US" sz="2000" b="0" i="0" u="none" strike="noStrike" cap="none" baseline="0" dirty="0">
                <a:solidFill>
                  <a:schemeClr val="dk1"/>
                </a:solidFill>
                <a:latin typeface="Open Sans"/>
                <a:ea typeface="Open Sans"/>
                <a:cs typeface="Open Sans"/>
                <a:sym typeface="Open Sans"/>
              </a:rPr>
              <a:t>“the important code</a:t>
            </a:r>
            <a:r>
              <a:rPr lang="en-US" sz="2000" b="0" i="0" u="none" strike="noStrike" cap="none" baseline="0" dirty="0" smtClean="0">
                <a:solidFill>
                  <a:schemeClr val="dk1"/>
                </a:solidFill>
                <a:latin typeface="Open Sans"/>
                <a:ea typeface="Open Sans"/>
                <a:cs typeface="Open Sans"/>
                <a:sym typeface="Open Sans"/>
              </a:rPr>
              <a:t>”</a:t>
            </a:r>
          </a:p>
          <a:p>
            <a:pPr marL="342900" marR="0" lvl="0" indent="-342900" algn="l" rtl="0">
              <a:lnSpc>
                <a:spcPct val="150000"/>
              </a:lnSpc>
              <a:spcBef>
                <a:spcPts val="1800"/>
              </a:spcBef>
              <a:spcAft>
                <a:spcPts val="0"/>
              </a:spcAft>
              <a:buClr>
                <a:srgbClr val="552438"/>
              </a:buClr>
              <a:buSzPct val="100000"/>
              <a:buFont typeface="Arial"/>
              <a:buChar char="•"/>
            </a:pPr>
            <a:r>
              <a:rPr lang="en-US" sz="2000" dirty="0" smtClean="0">
                <a:solidFill>
                  <a:schemeClr val="dk1"/>
                </a:solidFill>
                <a:latin typeface="Open Sans"/>
                <a:ea typeface="Open Sans"/>
                <a:cs typeface="Open Sans"/>
                <a:sym typeface="Open Sans"/>
              </a:rPr>
              <a:t>Flip the direction of the code – no more loops</a:t>
            </a:r>
            <a:endParaRPr lang="en-US" sz="2000" b="0" i="0" u="none" strike="noStrike" cap="none" baseline="0" dirty="0">
              <a:solidFill>
                <a:schemeClr val="dk1"/>
              </a:solidFill>
              <a:latin typeface="Open Sans"/>
              <a:ea typeface="Open Sans"/>
              <a:cs typeface="Open Sans"/>
              <a:sym typeface="Open Sans"/>
            </a:endParaRPr>
          </a:p>
          <a:p>
            <a:pPr marL="342900" marR="0" lvl="0" indent="-342900" algn="l" rtl="0">
              <a:lnSpc>
                <a:spcPct val="100000"/>
              </a:lnSpc>
              <a:spcBef>
                <a:spcPts val="22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pic>
        <p:nvPicPr>
          <p:cNvPr id="578" name="Shape 578"/>
          <p:cNvPicPr preferRelativeResize="0"/>
          <p:nvPr/>
        </p:nvPicPr>
        <p:blipFill rotWithShape="1">
          <a:blip r:embed="rId4">
            <a:alphaModFix/>
          </a:blip>
          <a:srcRect/>
          <a:stretch/>
        </p:blipFill>
        <p:spPr>
          <a:xfrm>
            <a:off x="6248400" y="4038600"/>
            <a:ext cx="2679700" cy="25431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82"/>
        <p:cNvGrpSpPr/>
        <p:nvPr/>
      </p:nvGrpSpPr>
      <p:grpSpPr>
        <a:xfrm>
          <a:off x="0" y="0"/>
          <a:ext cx="0" cy="0"/>
          <a:chOff x="0" y="0"/>
          <a:chExt cx="0" cy="0"/>
        </a:xfrm>
      </p:grpSpPr>
      <p:sp>
        <p:nvSpPr>
          <p:cNvPr id="583" name="Shape 583"/>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84" name="Shape 584"/>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585" name="Shape 585"/>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86" name="Shape 586"/>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Using lambda:</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filterApples(</a:t>
            </a:r>
            <a:r>
              <a:rPr lang="en-US" sz="1200" b="0" i="1" u="none" strike="noStrike" cap="none" baseline="0">
                <a:solidFill>
                  <a:srgbClr val="6A3E3E"/>
                </a:solidFill>
                <a:latin typeface="Consolas"/>
                <a:ea typeface="Consolas"/>
                <a:cs typeface="Consolas"/>
                <a:sym typeface="Consolas"/>
              </a:rPr>
              <a:t>inventory</a:t>
            </a:r>
            <a:r>
              <a:rPr lang="en-US" sz="1200" b="0" i="1" u="none" strike="noStrike" cap="none" baseline="0">
                <a:solidFill>
                  <a:srgbClr val="000000"/>
                </a:solidFill>
                <a:latin typeface="Consolas"/>
                <a:ea typeface="Consolas"/>
                <a:cs typeface="Consolas"/>
                <a:sym typeface="Consolas"/>
              </a:rPr>
              <a:t>, (Apple a) -&gt; {return </a:t>
            </a:r>
            <a:r>
              <a:rPr lang="en-US" sz="1200" b="0" i="0" u="none" strike="noStrike" cap="none" baseline="0">
                <a:solidFill>
                  <a:srgbClr val="6A3E3E"/>
                </a:solidFill>
                <a:latin typeface="Consolas"/>
                <a:ea typeface="Consolas"/>
                <a:cs typeface="Consolas"/>
                <a:sym typeface="Consolas"/>
              </a:rPr>
              <a:t>a</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31" name="Shape 13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32" name="Shape 132"/>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Until </a:t>
            </a:r>
            <a:r>
              <a:rPr lang="en-US" sz="2000" b="0" i="0" u="none" strike="noStrike" cap="none" baseline="0" dirty="0">
                <a:solidFill>
                  <a:schemeClr val="dk1"/>
                </a:solidFill>
                <a:latin typeface="Open Sans"/>
                <a:ea typeface="Open Sans"/>
                <a:cs typeface="Open Sans"/>
                <a:sym typeface="Open Sans"/>
              </a:rPr>
              <a:t>java 8, multiple inheritance was not supported.</a:t>
            </a: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Why doesn’t Java support multiple inheritance?</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For the sake of simplicity </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Complicates the design</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Constructor chaining</a:t>
            </a:r>
          </a:p>
          <a:p>
            <a:pPr marL="742950" marR="0" lvl="1" indent="-285750" algn="l" rtl="0">
              <a:lnSpc>
                <a:spcPct val="150000"/>
              </a:lnSpc>
              <a:spcBef>
                <a:spcPts val="0"/>
              </a:spcBef>
              <a:spcAft>
                <a:spcPts val="0"/>
              </a:spcAft>
              <a:buClr>
                <a:srgbClr val="552438"/>
              </a:buClr>
              <a:buSzPct val="133333"/>
              <a:buFont typeface="Arial"/>
              <a:buChar char="–"/>
            </a:pPr>
            <a:r>
              <a:rPr lang="en-US" sz="1200" b="0" i="0" u="none" strike="noStrike" cap="none" baseline="0" dirty="0">
                <a:solidFill>
                  <a:schemeClr val="dk1"/>
                </a:solidFill>
                <a:latin typeface="Open Sans"/>
                <a:ea typeface="Open Sans"/>
                <a:cs typeface="Open Sans"/>
                <a:sym typeface="Open Sans"/>
              </a:rPr>
              <a:t>The diamond problem</a:t>
            </a:r>
            <a:r>
              <a:rPr lang="en-US" sz="1600" b="0" i="0" u="none" strike="noStrike" cap="none" baseline="0" dirty="0">
                <a:solidFill>
                  <a:schemeClr val="dk1"/>
                </a:solidFill>
                <a:latin typeface="Open Sans"/>
                <a:ea typeface="Open Sans"/>
                <a:cs typeface="Open Sans"/>
                <a:sym typeface="Open Sans"/>
              </a:rPr>
              <a:t/>
            </a:r>
            <a:br>
              <a:rPr lang="en-US" sz="1600" b="0" i="0" u="none" strike="noStrike" cap="none" baseline="0" dirty="0">
                <a:solidFill>
                  <a:schemeClr val="dk1"/>
                </a:solidFill>
                <a:latin typeface="Open Sans"/>
                <a:ea typeface="Open Sans"/>
                <a:cs typeface="Open Sans"/>
                <a:sym typeface="Open Sans"/>
              </a:rPr>
            </a:br>
            <a:r>
              <a:rPr lang="en-US" sz="1600" b="0" i="0" u="none" strike="noStrike" cap="none" baseline="0" dirty="0">
                <a:solidFill>
                  <a:schemeClr val="dk1"/>
                </a:solidFill>
                <a:latin typeface="Open Sans"/>
                <a:ea typeface="Open Sans"/>
                <a:cs typeface="Open Sans"/>
                <a:sym typeface="Open Sans"/>
              </a:rPr>
              <a:t/>
            </a:r>
            <a:br>
              <a:rPr lang="en-US" sz="1600" b="0" i="0" u="none" strike="noStrike" cap="none" baseline="0" dirty="0">
                <a:solidFill>
                  <a:schemeClr val="dk1"/>
                </a:solidFill>
                <a:latin typeface="Open Sans"/>
                <a:ea typeface="Open Sans"/>
                <a:cs typeface="Open Sans"/>
                <a:sym typeface="Open Sans"/>
              </a:rPr>
            </a:br>
            <a:endParaRPr lang="en-US" sz="1600" b="0" i="0" u="none" strike="noStrike" cap="none" baseline="0" dirty="0">
              <a:solidFill>
                <a:schemeClr val="dk1"/>
              </a:solidFill>
              <a:latin typeface="Open Sans"/>
              <a:ea typeface="Open Sans"/>
              <a:cs typeface="Open Sans"/>
              <a:sym typeface="Open Sans"/>
            </a:endParaRPr>
          </a:p>
        </p:txBody>
      </p:sp>
      <p:sp>
        <p:nvSpPr>
          <p:cNvPr id="133" name="Shape 133"/>
          <p:cNvSpPr/>
          <p:nvPr/>
        </p:nvSpPr>
        <p:spPr>
          <a:xfrm>
            <a:off x="3995737" y="4076700"/>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A</a:t>
            </a:r>
          </a:p>
        </p:txBody>
      </p:sp>
      <p:sp>
        <p:nvSpPr>
          <p:cNvPr id="134" name="Shape 134"/>
          <p:cNvSpPr/>
          <p:nvPr/>
        </p:nvSpPr>
        <p:spPr>
          <a:xfrm>
            <a:off x="4932362" y="4833937"/>
            <a:ext cx="654050" cy="358775"/>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C</a:t>
            </a:r>
          </a:p>
        </p:txBody>
      </p:sp>
      <p:sp>
        <p:nvSpPr>
          <p:cNvPr id="135" name="Shape 135"/>
          <p:cNvSpPr/>
          <p:nvPr/>
        </p:nvSpPr>
        <p:spPr>
          <a:xfrm>
            <a:off x="3203575" y="4837112"/>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B</a:t>
            </a:r>
          </a:p>
        </p:txBody>
      </p:sp>
      <p:sp>
        <p:nvSpPr>
          <p:cNvPr id="136" name="Shape 136"/>
          <p:cNvSpPr/>
          <p:nvPr/>
        </p:nvSpPr>
        <p:spPr>
          <a:xfrm>
            <a:off x="3995737" y="5661025"/>
            <a:ext cx="655636" cy="360362"/>
          </a:xfrm>
          <a:prstGeom prst="roundRect">
            <a:avLst>
              <a:gd name="adj" fmla="val 16667"/>
            </a:avLst>
          </a:prstGeom>
          <a:solidFill>
            <a:srgbClr val="552438"/>
          </a:solidFill>
          <a:ln w="952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chemeClr val="lt1"/>
              </a:buClr>
              <a:buSzPct val="25000"/>
              <a:buFont typeface="Calibri"/>
              <a:buNone/>
            </a:pPr>
            <a:r>
              <a:rPr lang="en-US" sz="1800" b="0" i="0" u="none" strike="noStrike" cap="none" baseline="0">
                <a:solidFill>
                  <a:schemeClr val="lt1"/>
                </a:solidFill>
                <a:latin typeface="Calibri"/>
                <a:ea typeface="Calibri"/>
                <a:cs typeface="Calibri"/>
                <a:sym typeface="Calibri"/>
              </a:rPr>
              <a:t>D</a:t>
            </a:r>
          </a:p>
        </p:txBody>
      </p:sp>
      <p:cxnSp>
        <p:nvCxnSpPr>
          <p:cNvPr id="137" name="Shape 137"/>
          <p:cNvCxnSpPr/>
          <p:nvPr/>
        </p:nvCxnSpPr>
        <p:spPr>
          <a:xfrm rot="10800000" flipH="1">
            <a:off x="3779837" y="4437062"/>
            <a:ext cx="209549" cy="396874"/>
          </a:xfrm>
          <a:prstGeom prst="straightConnector1">
            <a:avLst/>
          </a:prstGeom>
          <a:noFill/>
          <a:ln w="9525" cap="flat" cmpd="sng">
            <a:solidFill>
              <a:schemeClr val="dk1"/>
            </a:solidFill>
            <a:prstDash val="solid"/>
            <a:miter/>
            <a:headEnd type="none" w="med" len="med"/>
            <a:tailEnd type="stealth" w="lg" len="lg"/>
          </a:ln>
        </p:spPr>
      </p:cxnSp>
      <p:cxnSp>
        <p:nvCxnSpPr>
          <p:cNvPr id="138" name="Shape 138"/>
          <p:cNvCxnSpPr/>
          <p:nvPr/>
        </p:nvCxnSpPr>
        <p:spPr>
          <a:xfrm rot="10800000">
            <a:off x="4643437" y="4419600"/>
            <a:ext cx="288925" cy="414337"/>
          </a:xfrm>
          <a:prstGeom prst="straightConnector1">
            <a:avLst/>
          </a:prstGeom>
          <a:noFill/>
          <a:ln w="9525" cap="flat" cmpd="sng">
            <a:solidFill>
              <a:schemeClr val="dk1"/>
            </a:solidFill>
            <a:prstDash val="solid"/>
            <a:miter/>
            <a:headEnd type="none" w="med" len="med"/>
            <a:tailEnd type="stealth" w="lg" len="lg"/>
          </a:ln>
        </p:spPr>
      </p:cxnSp>
      <p:cxnSp>
        <p:nvCxnSpPr>
          <p:cNvPr id="139" name="Shape 139"/>
          <p:cNvCxnSpPr/>
          <p:nvPr/>
        </p:nvCxnSpPr>
        <p:spPr>
          <a:xfrm rot="10800000" flipH="1">
            <a:off x="4630737" y="5197474"/>
            <a:ext cx="373061" cy="463550"/>
          </a:xfrm>
          <a:prstGeom prst="straightConnector1">
            <a:avLst/>
          </a:prstGeom>
          <a:noFill/>
          <a:ln w="9525" cap="flat" cmpd="sng">
            <a:solidFill>
              <a:schemeClr val="dk1"/>
            </a:solidFill>
            <a:prstDash val="solid"/>
            <a:miter/>
            <a:headEnd type="none" w="med" len="med"/>
            <a:tailEnd type="stealth" w="lg" len="lg"/>
          </a:ln>
        </p:spPr>
      </p:cxnSp>
      <p:cxnSp>
        <p:nvCxnSpPr>
          <p:cNvPr id="140" name="Shape 140"/>
          <p:cNvCxnSpPr/>
          <p:nvPr/>
        </p:nvCxnSpPr>
        <p:spPr>
          <a:xfrm rot="10800000">
            <a:off x="3700462" y="5197475"/>
            <a:ext cx="288925" cy="504824"/>
          </a:xfrm>
          <a:prstGeom prst="straightConnector1">
            <a:avLst/>
          </a:prstGeom>
          <a:noFill/>
          <a:ln w="9525" cap="flat" cmpd="sng">
            <a:solidFill>
              <a:schemeClr val="dk1"/>
            </a:solidFill>
            <a:prstDash val="solid"/>
            <a:miter/>
            <a:headEnd type="none" w="med" len="med"/>
            <a:tailEnd type="stealth" w="lg" len="lg"/>
          </a:ln>
        </p:spPr>
      </p:cxnSp>
      <p:sp>
        <p:nvSpPr>
          <p:cNvPr id="141" name="Shape 141"/>
          <p:cNvSpPr txBox="1"/>
          <p:nvPr/>
        </p:nvSpPr>
        <p:spPr>
          <a:xfrm>
            <a:off x="4716462" y="4076700"/>
            <a:ext cx="431799"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a:solidFill>
                  <a:schemeClr val="dk1"/>
                </a:solidFill>
                <a:latin typeface="Calibri"/>
                <a:ea typeface="Calibri"/>
                <a:cs typeface="Calibri"/>
                <a:sym typeface="Calibri"/>
              </a:rPr>
              <a:t>()F</a:t>
            </a:r>
          </a:p>
        </p:txBody>
      </p:sp>
      <p:sp>
        <p:nvSpPr>
          <p:cNvPr id="142" name="Shape 142"/>
          <p:cNvSpPr txBox="1"/>
          <p:nvPr/>
        </p:nvSpPr>
        <p:spPr>
          <a:xfrm>
            <a:off x="5651500" y="4837112"/>
            <a:ext cx="1441449" cy="400049"/>
          </a:xfrm>
          <a:prstGeom prst="rect">
            <a:avLst/>
          </a:prstGeom>
          <a:noFill/>
          <a:ln>
            <a:noFill/>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600">
                <a:solidFill>
                  <a:schemeClr val="dk1"/>
                </a:solidFill>
                <a:latin typeface="Calibri"/>
                <a:ea typeface="Calibri"/>
                <a:cs typeface="Calibri"/>
                <a:sym typeface="Calibri"/>
              </a:rPr>
              <a:t>()I</a:t>
            </a:r>
            <a:r>
              <a:rPr lang="en-US" sz="1600" b="0" i="0" u="none" strike="noStrike" cap="none" baseline="0">
                <a:solidFill>
                  <a:schemeClr val="dk1"/>
                </a:solidFill>
                <a:latin typeface="Calibri"/>
                <a:ea typeface="Calibri"/>
                <a:cs typeface="Calibri"/>
                <a:sym typeface="Calibri"/>
              </a:rPr>
              <a:t>nherit</a:t>
            </a:r>
            <a:r>
              <a:rPr lang="en-US" sz="2000" b="0" i="0" u="none" strike="noStrike" cap="none" baseline="0">
                <a:solidFill>
                  <a:schemeClr val="dk1"/>
                </a:solidFill>
                <a:latin typeface="Calibri"/>
                <a:ea typeface="Calibri"/>
                <a:cs typeface="Calibri"/>
                <a:sym typeface="Calibri"/>
              </a:rPr>
              <a:t> </a:t>
            </a:r>
            <a:r>
              <a:rPr lang="en-US" sz="1800" b="0" i="0" u="none" strike="noStrike" cap="none" baseline="0">
                <a:solidFill>
                  <a:schemeClr val="dk1"/>
                </a:solidFill>
                <a:latin typeface="Calibri"/>
                <a:ea typeface="Calibri"/>
                <a:cs typeface="Calibri"/>
                <a:sym typeface="Calibri"/>
              </a:rPr>
              <a:t>F</a:t>
            </a:r>
          </a:p>
        </p:txBody>
      </p:sp>
      <p:sp>
        <p:nvSpPr>
          <p:cNvPr id="143" name="Shape 143"/>
          <p:cNvSpPr txBox="1"/>
          <p:nvPr/>
        </p:nvSpPr>
        <p:spPr>
          <a:xfrm>
            <a:off x="1835150" y="4837112"/>
            <a:ext cx="1368425"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600">
                <a:solidFill>
                  <a:schemeClr val="dk1"/>
                </a:solidFill>
                <a:latin typeface="Calibri"/>
                <a:ea typeface="Calibri"/>
                <a:cs typeface="Calibri"/>
                <a:sym typeface="Calibri"/>
              </a:rPr>
              <a:t>()</a:t>
            </a:r>
            <a:r>
              <a:rPr lang="en-US" sz="1600" b="0" i="0" u="none" strike="noStrike" cap="none" baseline="0">
                <a:solidFill>
                  <a:schemeClr val="dk1"/>
                </a:solidFill>
                <a:latin typeface="Calibri"/>
                <a:ea typeface="Calibri"/>
                <a:cs typeface="Calibri"/>
                <a:sym typeface="Calibri"/>
              </a:rPr>
              <a:t>override</a:t>
            </a:r>
            <a:r>
              <a:rPr lang="en-US" sz="1800" b="0" i="0" u="none" strike="noStrike" cap="none" baseline="0">
                <a:solidFill>
                  <a:schemeClr val="dk1"/>
                </a:solidFill>
                <a:latin typeface="Calibri"/>
                <a:ea typeface="Calibri"/>
                <a:cs typeface="Calibri"/>
                <a:sym typeface="Calibri"/>
              </a:rPr>
              <a:t> F</a:t>
            </a:r>
          </a:p>
        </p:txBody>
      </p:sp>
      <p:sp>
        <p:nvSpPr>
          <p:cNvPr id="144" name="Shape 144"/>
          <p:cNvSpPr txBox="1"/>
          <p:nvPr/>
        </p:nvSpPr>
        <p:spPr>
          <a:xfrm>
            <a:off x="3563937" y="6021387"/>
            <a:ext cx="1152525"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  ?  ()F</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90"/>
        <p:cNvGrpSpPr/>
        <p:nvPr/>
      </p:nvGrpSpPr>
      <p:grpSpPr>
        <a:xfrm>
          <a:off x="0" y="0"/>
          <a:ext cx="0" cy="0"/>
          <a:chOff x="0" y="0"/>
          <a:chExt cx="0" cy="0"/>
        </a:xfrm>
      </p:grpSpPr>
      <p:sp>
        <p:nvSpPr>
          <p:cNvPr id="591" name="Shape 591"/>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592" name="Shape 59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593" name="Shape 59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594" name="Shape 594"/>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Using lambda:</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filterApples(</a:t>
            </a:r>
            <a:r>
              <a:rPr lang="en-US" sz="1200" b="0" i="1" u="none" strike="noStrike" cap="none" baseline="0">
                <a:solidFill>
                  <a:srgbClr val="6A3E3E"/>
                </a:solidFill>
                <a:latin typeface="Consolas"/>
                <a:ea typeface="Consolas"/>
                <a:cs typeface="Consolas"/>
                <a:sym typeface="Consolas"/>
              </a:rPr>
              <a:t>inventory</a:t>
            </a:r>
            <a:r>
              <a:rPr lang="en-US" sz="1200" b="0" i="1" u="none" strike="noStrike" cap="none" baseline="0">
                <a:solidFill>
                  <a:srgbClr val="000000"/>
                </a:solidFill>
                <a:latin typeface="Consolas"/>
                <a:ea typeface="Consolas"/>
                <a:cs typeface="Consolas"/>
                <a:sym typeface="Consolas"/>
              </a:rPr>
              <a:t>, (Apple a) -&gt; {return </a:t>
            </a:r>
            <a:r>
              <a:rPr lang="en-US" sz="1200" b="0" i="0" u="none" strike="noStrike" cap="none" baseline="0">
                <a:solidFill>
                  <a:srgbClr val="6A3E3E"/>
                </a:solidFill>
                <a:latin typeface="Consolas"/>
                <a:ea typeface="Consolas"/>
                <a:cs typeface="Consolas"/>
                <a:sym typeface="Consolas"/>
              </a:rPr>
              <a:t>a</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
        <p:nvSpPr>
          <p:cNvPr id="595" name="Shape 595"/>
          <p:cNvSpPr txBox="1"/>
          <p:nvPr/>
        </p:nvSpPr>
        <p:spPr>
          <a:xfrm>
            <a:off x="957262" y="4435475"/>
            <a:ext cx="6516687"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Consolas"/>
              <a:buNone/>
            </a:pPr>
            <a:r>
              <a:rPr lang="en-US" sz="1800" i="1">
                <a:latin typeface="Consolas"/>
                <a:ea typeface="Consolas"/>
                <a:cs typeface="Consolas"/>
                <a:sym typeface="Consolas"/>
              </a:rPr>
              <a:t>{(</a:t>
            </a:r>
            <a:r>
              <a:rPr lang="en-US" sz="1800" i="1">
                <a:solidFill>
                  <a:srgbClr val="0000FF"/>
                </a:solidFill>
                <a:latin typeface="Consolas"/>
                <a:ea typeface="Consolas"/>
                <a:cs typeface="Consolas"/>
                <a:sym typeface="Consolas"/>
              </a:rPr>
              <a:t>"</a:t>
            </a:r>
            <a:r>
              <a:rPr lang="en-US" sz="1800" b="0" i="1" u="none" strike="noStrike" cap="none" baseline="0">
                <a:solidFill>
                  <a:srgbClr val="000000"/>
                </a:solidFill>
                <a:latin typeface="Consolas"/>
                <a:ea typeface="Consolas"/>
                <a:cs typeface="Consolas"/>
                <a:sym typeface="Consolas"/>
              </a:rPr>
              <a:t>Apple a) -&gt; {return </a:t>
            </a:r>
            <a:r>
              <a:rPr lang="en-US" sz="1800" b="0" i="0" u="none" strike="noStrike" cap="none" baseline="0">
                <a:solidFill>
                  <a:srgbClr val="6A3E3E"/>
                </a:solidFill>
                <a:latin typeface="Consolas"/>
                <a:ea typeface="Consolas"/>
                <a:cs typeface="Consolas"/>
                <a:sym typeface="Consolas"/>
              </a:rPr>
              <a:t>a</a:t>
            </a:r>
            <a:r>
              <a:rPr lang="en-US" sz="1800" b="0" i="0" u="none" strike="noStrike" cap="none" baseline="0">
                <a:solidFill>
                  <a:srgbClr val="000000"/>
                </a:solidFill>
                <a:latin typeface="Consolas"/>
                <a:ea typeface="Consolas"/>
                <a:cs typeface="Consolas"/>
                <a:sym typeface="Consolas"/>
              </a:rPr>
              <a:t>.getColor().equals(</a:t>
            </a:r>
            <a:r>
              <a:rPr lang="en-US" sz="1800" b="0" i="0" u="none" strike="noStrike" cap="none" baseline="0">
                <a:solidFill>
                  <a:srgbClr val="2A00FF"/>
                </a:solidFill>
                <a:latin typeface="Consolas"/>
                <a:ea typeface="Consolas"/>
                <a:cs typeface="Consolas"/>
                <a:sym typeface="Consolas"/>
              </a:rPr>
              <a:t>"green</a:t>
            </a:r>
            <a:r>
              <a:rPr lang="en-US" sz="1800">
                <a:latin typeface="Consolas"/>
                <a:ea typeface="Consolas"/>
                <a:cs typeface="Consolas"/>
                <a:sym typeface="Consolas"/>
              </a:rPr>
              <a:t>)</a:t>
            </a:r>
          </a:p>
        </p:txBody>
      </p:sp>
      <p:cxnSp>
        <p:nvCxnSpPr>
          <p:cNvPr id="596" name="Shape 596"/>
          <p:cNvCxnSpPr/>
          <p:nvPr/>
        </p:nvCxnSpPr>
        <p:spPr>
          <a:xfrm rot="10800000" flipH="1">
            <a:off x="4216400" y="3429000"/>
            <a:ext cx="787400" cy="1006474"/>
          </a:xfrm>
          <a:prstGeom prst="straightConnector1">
            <a:avLst/>
          </a:prstGeom>
          <a:noFill/>
          <a:ln w="9525" cap="flat" cmpd="sng">
            <a:solidFill>
              <a:srgbClr val="552438"/>
            </a:solidFill>
            <a:prstDash val="solid"/>
            <a:miter/>
            <a:headEnd type="none" w="med" len="med"/>
            <a:tailEnd type="stealth" w="lg" len="lg"/>
          </a:ln>
        </p:spPr>
      </p:cxnSp>
      <p:sp>
        <p:nvSpPr>
          <p:cNvPr id="597" name="Shape 597"/>
          <p:cNvSpPr txBox="1"/>
          <p:nvPr/>
        </p:nvSpPr>
        <p:spPr>
          <a:xfrm>
            <a:off x="995362" y="5722937"/>
            <a:ext cx="1211261"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Arguments</a:t>
            </a:r>
          </a:p>
        </p:txBody>
      </p:sp>
      <p:sp>
        <p:nvSpPr>
          <p:cNvPr id="598" name="Shape 598"/>
          <p:cNvSpPr txBox="1"/>
          <p:nvPr/>
        </p:nvSpPr>
        <p:spPr>
          <a:xfrm>
            <a:off x="3503612" y="5732462"/>
            <a:ext cx="3084512" cy="369886"/>
          </a:xfrm>
          <a:prstGeom prst="rect">
            <a:avLst/>
          </a:prstGeom>
          <a:noFill/>
          <a:ln>
            <a:noFill/>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Function implementation body</a:t>
            </a:r>
          </a:p>
        </p:txBody>
      </p:sp>
      <p:cxnSp>
        <p:nvCxnSpPr>
          <p:cNvPr id="599" name="Shape 599"/>
          <p:cNvCxnSpPr/>
          <p:nvPr/>
        </p:nvCxnSpPr>
        <p:spPr>
          <a:xfrm rot="10800000" flipH="1">
            <a:off x="1601787" y="4805362"/>
            <a:ext cx="90486" cy="917575"/>
          </a:xfrm>
          <a:prstGeom prst="straightConnector1">
            <a:avLst/>
          </a:prstGeom>
          <a:noFill/>
          <a:ln w="9525" cap="flat" cmpd="sng">
            <a:solidFill>
              <a:srgbClr val="552438"/>
            </a:solidFill>
            <a:prstDash val="solid"/>
            <a:miter/>
            <a:headEnd type="none" w="med" len="med"/>
            <a:tailEnd type="stealth" w="lg" len="lg"/>
          </a:ln>
        </p:spPr>
      </p:cxnSp>
      <p:cxnSp>
        <p:nvCxnSpPr>
          <p:cNvPr id="600" name="Shape 600"/>
          <p:cNvCxnSpPr/>
          <p:nvPr/>
        </p:nvCxnSpPr>
        <p:spPr>
          <a:xfrm rot="10800000">
            <a:off x="5003800" y="4805362"/>
            <a:ext cx="42861" cy="917575"/>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04"/>
        <p:cNvGrpSpPr/>
        <p:nvPr/>
      </p:nvGrpSpPr>
      <p:grpSpPr>
        <a:xfrm>
          <a:off x="0" y="0"/>
          <a:ext cx="0" cy="0"/>
          <a:chOff x="0" y="0"/>
          <a:chExt cx="0" cy="0"/>
        </a:xfrm>
      </p:grpSpPr>
      <p:sp>
        <p:nvSpPr>
          <p:cNvPr id="605" name="Shape 60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606" name="Shape 60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607" name="Shape 60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608" name="Shape 608"/>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Using lambda:</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filterApples(</a:t>
            </a:r>
            <a:r>
              <a:rPr lang="en-US" sz="1200" b="0" i="1" u="none" strike="noStrike" cap="none" baseline="0">
                <a:solidFill>
                  <a:srgbClr val="6A3E3E"/>
                </a:solidFill>
                <a:latin typeface="Consolas"/>
                <a:ea typeface="Consolas"/>
                <a:cs typeface="Consolas"/>
                <a:sym typeface="Consolas"/>
              </a:rPr>
              <a:t>inventory</a:t>
            </a:r>
            <a:r>
              <a:rPr lang="en-US" sz="1200" b="0" i="1" u="none" strike="noStrike" cap="none" baseline="0">
                <a:solidFill>
                  <a:srgbClr val="000000"/>
                </a:solidFill>
                <a:latin typeface="Consolas"/>
                <a:ea typeface="Consolas"/>
                <a:cs typeface="Consolas"/>
                <a:sym typeface="Consolas"/>
              </a:rPr>
              <a:t>, (a) -&gt; {return </a:t>
            </a:r>
            <a:r>
              <a:rPr lang="en-US" sz="1200" b="0" i="0" u="none" strike="noStrike" cap="none" baseline="0">
                <a:solidFill>
                  <a:srgbClr val="6A3E3E"/>
                </a:solidFill>
                <a:latin typeface="Consolas"/>
                <a:ea typeface="Consolas"/>
                <a:cs typeface="Consolas"/>
                <a:sym typeface="Consolas"/>
              </a:rPr>
              <a:t>a</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
        <p:nvSpPr>
          <p:cNvPr id="609" name="Shape 609"/>
          <p:cNvSpPr txBox="1"/>
          <p:nvPr/>
        </p:nvSpPr>
        <p:spPr>
          <a:xfrm>
            <a:off x="1717675" y="4435475"/>
            <a:ext cx="5756275"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lvl="0">
              <a:buClr>
                <a:srgbClr val="000000"/>
              </a:buClr>
              <a:buSzPct val="25000"/>
            </a:pPr>
            <a:r>
              <a:rPr lang="en-US" sz="1800" i="1" dirty="0" smtClean="0">
                <a:latin typeface="Consolas"/>
                <a:ea typeface="Consolas"/>
                <a:cs typeface="Consolas"/>
                <a:sym typeface="Consolas"/>
              </a:rPr>
              <a:t>(</a:t>
            </a:r>
            <a:r>
              <a:rPr lang="en-US" sz="1800" b="0" i="1" u="none" strike="noStrike" cap="none" baseline="0" dirty="0" smtClean="0">
                <a:solidFill>
                  <a:srgbClr val="000000"/>
                </a:solidFill>
                <a:latin typeface="Consolas"/>
                <a:ea typeface="Consolas"/>
                <a:cs typeface="Consolas"/>
                <a:sym typeface="Consolas"/>
              </a:rPr>
              <a:t>a</a:t>
            </a:r>
            <a:r>
              <a:rPr lang="en-US" sz="1800" b="0" i="1" u="none" strike="noStrike" cap="none" baseline="0" dirty="0">
                <a:solidFill>
                  <a:srgbClr val="000000"/>
                </a:solidFill>
                <a:latin typeface="Consolas"/>
                <a:ea typeface="Consolas"/>
                <a:cs typeface="Consolas"/>
                <a:sym typeface="Consolas"/>
              </a:rPr>
              <a:t>) -&gt; {return </a:t>
            </a:r>
            <a:r>
              <a:rPr lang="en-US" sz="1800" b="0" i="0" u="none" strike="noStrike" cap="none" baseline="0" dirty="0" err="1">
                <a:solidFill>
                  <a:srgbClr val="6A3E3E"/>
                </a:solidFill>
                <a:latin typeface="Consolas"/>
                <a:ea typeface="Consolas"/>
                <a:cs typeface="Consolas"/>
                <a:sym typeface="Consolas"/>
              </a:rPr>
              <a:t>a</a:t>
            </a:r>
            <a:r>
              <a:rPr lang="en-US" sz="1800" b="0" i="0" u="none" strike="noStrike" cap="none" baseline="0" dirty="0" err="1">
                <a:solidFill>
                  <a:srgbClr val="000000"/>
                </a:solidFill>
                <a:latin typeface="Consolas"/>
                <a:ea typeface="Consolas"/>
                <a:cs typeface="Consolas"/>
                <a:sym typeface="Consolas"/>
              </a:rPr>
              <a:t>.getColor</a:t>
            </a:r>
            <a:r>
              <a:rPr lang="en-US" sz="1800" b="0" i="0" u="none" strike="noStrike" cap="none" baseline="0" dirty="0">
                <a:solidFill>
                  <a:srgbClr val="000000"/>
                </a:solidFill>
                <a:latin typeface="Consolas"/>
                <a:ea typeface="Consolas"/>
                <a:cs typeface="Consolas"/>
                <a:sym typeface="Consolas"/>
              </a:rPr>
              <a:t>().equals(</a:t>
            </a:r>
            <a:r>
              <a:rPr lang="en-US" sz="1800" b="0" i="0" u="none" strike="noStrike" cap="none" baseline="0" dirty="0">
                <a:solidFill>
                  <a:srgbClr val="2A00FF"/>
                </a:solidFill>
                <a:latin typeface="Consolas"/>
                <a:ea typeface="Consolas"/>
                <a:cs typeface="Consolas"/>
                <a:sym typeface="Consolas"/>
              </a:rPr>
              <a:t>"</a:t>
            </a:r>
            <a:r>
              <a:rPr lang="en-US" sz="1800" b="0" i="0" u="none" strike="noStrike" cap="none" baseline="0" dirty="0" smtClean="0">
                <a:solidFill>
                  <a:srgbClr val="2A00FF"/>
                </a:solidFill>
                <a:latin typeface="Consolas"/>
                <a:ea typeface="Consolas"/>
                <a:cs typeface="Consolas"/>
                <a:sym typeface="Consolas"/>
              </a:rPr>
              <a:t>gree</a:t>
            </a:r>
            <a:r>
              <a:rPr lang="en-US" sz="1800" dirty="0" smtClean="0">
                <a:solidFill>
                  <a:srgbClr val="2A00FF"/>
                </a:solidFill>
                <a:latin typeface="Consolas"/>
                <a:ea typeface="Consolas"/>
                <a:cs typeface="Consolas"/>
                <a:sym typeface="Consolas"/>
              </a:rPr>
              <a:t>n</a:t>
            </a:r>
            <a:r>
              <a:rPr lang="en-US" sz="1800" i="1" dirty="0" smtClean="0">
                <a:solidFill>
                  <a:srgbClr val="0000FF"/>
                </a:solidFill>
                <a:latin typeface="Consolas"/>
                <a:ea typeface="Consolas"/>
                <a:cs typeface="Consolas"/>
                <a:sym typeface="Consolas"/>
              </a:rPr>
              <a:t>"</a:t>
            </a:r>
            <a:r>
              <a:rPr lang="en-US" sz="1800" dirty="0" smtClean="0">
                <a:latin typeface="Consolas"/>
                <a:ea typeface="Consolas"/>
                <a:cs typeface="Consolas"/>
                <a:sym typeface="Consolas"/>
              </a:rPr>
              <a:t>)</a:t>
            </a:r>
            <a:endParaRPr lang="en-US" sz="1800" dirty="0">
              <a:latin typeface="Consolas"/>
              <a:ea typeface="Consolas"/>
              <a:cs typeface="Consolas"/>
              <a:sym typeface="Consolas"/>
            </a:endParaRPr>
          </a:p>
        </p:txBody>
      </p:sp>
      <p:cxnSp>
        <p:nvCxnSpPr>
          <p:cNvPr id="610" name="Shape 610"/>
          <p:cNvCxnSpPr/>
          <p:nvPr/>
        </p:nvCxnSpPr>
        <p:spPr>
          <a:xfrm rot="10800000" flipH="1">
            <a:off x="4216400" y="3429000"/>
            <a:ext cx="787400" cy="1006474"/>
          </a:xfrm>
          <a:prstGeom prst="straightConnector1">
            <a:avLst/>
          </a:prstGeom>
          <a:noFill/>
          <a:ln w="9525" cap="flat" cmpd="sng">
            <a:solidFill>
              <a:srgbClr val="552438"/>
            </a:solidFill>
            <a:prstDash val="solid"/>
            <a:miter/>
            <a:headEnd type="none" w="med" len="med"/>
            <a:tailEnd type="stealth" w="lg" len="lg"/>
          </a:ln>
        </p:spPr>
      </p:cxnSp>
      <p:sp>
        <p:nvSpPr>
          <p:cNvPr id="611" name="Shape 611"/>
          <p:cNvSpPr txBox="1"/>
          <p:nvPr/>
        </p:nvSpPr>
        <p:spPr>
          <a:xfrm>
            <a:off x="900112" y="5740400"/>
            <a:ext cx="2317749" cy="646112"/>
          </a:xfrm>
          <a:prstGeom prst="rect">
            <a:avLst/>
          </a:prstGeom>
          <a:noFill/>
          <a:ln>
            <a:noFill/>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Apple type can be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automatically inferred</a:t>
            </a:r>
          </a:p>
        </p:txBody>
      </p:sp>
      <p:cxnSp>
        <p:nvCxnSpPr>
          <p:cNvPr id="612" name="Shape 612"/>
          <p:cNvCxnSpPr/>
          <p:nvPr/>
        </p:nvCxnSpPr>
        <p:spPr>
          <a:xfrm rot="10800000">
            <a:off x="2058986" y="4805361"/>
            <a:ext cx="0" cy="935037"/>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16"/>
        <p:cNvGrpSpPr/>
        <p:nvPr/>
      </p:nvGrpSpPr>
      <p:grpSpPr>
        <a:xfrm>
          <a:off x="0" y="0"/>
          <a:ext cx="0" cy="0"/>
          <a:chOff x="0" y="0"/>
          <a:chExt cx="0" cy="0"/>
        </a:xfrm>
      </p:grpSpPr>
      <p:sp>
        <p:nvSpPr>
          <p:cNvPr id="617" name="Shape 617"/>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618" name="Shape 61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619" name="Shape 61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620" name="Shape 620"/>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Using lambda:</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 -&gt; </a:t>
            </a:r>
            <a:r>
              <a:rPr lang="en-US" sz="1200" b="0" i="0" u="none" strike="noStrike" cap="none" baseline="0" dirty="0" err="1">
                <a:solidFill>
                  <a:srgbClr val="6A3E3E"/>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chemeClr val="dk1"/>
              </a:solidFill>
              <a:latin typeface="Consolas"/>
              <a:ea typeface="Consolas"/>
              <a:cs typeface="Consolas"/>
              <a:sym typeface="Consolas"/>
            </a:endParaRPr>
          </a:p>
        </p:txBody>
      </p:sp>
      <p:sp>
        <p:nvSpPr>
          <p:cNvPr id="621" name="Shape 621"/>
          <p:cNvSpPr txBox="1"/>
          <p:nvPr/>
        </p:nvSpPr>
        <p:spPr>
          <a:xfrm>
            <a:off x="2730500" y="4435475"/>
            <a:ext cx="474345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lvl="0">
              <a:buClr>
                <a:srgbClr val="000000"/>
              </a:buClr>
              <a:buSzPct val="25000"/>
            </a:pPr>
            <a:r>
              <a:rPr lang="en-US" sz="1800" i="1" dirty="0" smtClean="0">
                <a:latin typeface="Consolas"/>
                <a:ea typeface="Consolas"/>
                <a:cs typeface="Consolas"/>
                <a:sym typeface="Consolas"/>
              </a:rPr>
              <a:t>(</a:t>
            </a:r>
            <a:r>
              <a:rPr lang="en-US" sz="1800" b="0" i="1" u="none" strike="noStrike" cap="none" baseline="0" dirty="0" smtClean="0">
                <a:solidFill>
                  <a:srgbClr val="000000"/>
                </a:solidFill>
                <a:latin typeface="Consolas"/>
                <a:ea typeface="Consolas"/>
                <a:cs typeface="Consolas"/>
                <a:sym typeface="Consolas"/>
              </a:rPr>
              <a:t>a</a:t>
            </a:r>
            <a:r>
              <a:rPr lang="en-US" sz="1800" b="0" i="1" u="none" strike="noStrike" cap="none" baseline="0" dirty="0">
                <a:solidFill>
                  <a:srgbClr val="000000"/>
                </a:solidFill>
                <a:latin typeface="Consolas"/>
                <a:ea typeface="Consolas"/>
                <a:cs typeface="Consolas"/>
                <a:sym typeface="Consolas"/>
              </a:rPr>
              <a:t>) -&gt; </a:t>
            </a:r>
            <a:r>
              <a:rPr lang="en-US" sz="1800" b="0" i="0" u="none" strike="noStrike" cap="none" baseline="0" dirty="0" err="1">
                <a:solidFill>
                  <a:srgbClr val="6A3E3E"/>
                </a:solidFill>
                <a:latin typeface="Consolas"/>
                <a:ea typeface="Consolas"/>
                <a:cs typeface="Consolas"/>
                <a:sym typeface="Consolas"/>
              </a:rPr>
              <a:t>a</a:t>
            </a:r>
            <a:r>
              <a:rPr lang="en-US" sz="1800" b="0" i="0" u="none" strike="noStrike" cap="none" baseline="0" dirty="0" err="1">
                <a:solidFill>
                  <a:srgbClr val="000000"/>
                </a:solidFill>
                <a:latin typeface="Consolas"/>
                <a:ea typeface="Consolas"/>
                <a:cs typeface="Consolas"/>
                <a:sym typeface="Consolas"/>
              </a:rPr>
              <a:t>.getColor</a:t>
            </a:r>
            <a:r>
              <a:rPr lang="en-US" sz="1800" b="0" i="0" u="none" strike="noStrike" cap="none" baseline="0" dirty="0">
                <a:solidFill>
                  <a:srgbClr val="000000"/>
                </a:solidFill>
                <a:latin typeface="Consolas"/>
                <a:ea typeface="Consolas"/>
                <a:cs typeface="Consolas"/>
                <a:sym typeface="Consolas"/>
              </a:rPr>
              <a:t>().equals(</a:t>
            </a:r>
            <a:r>
              <a:rPr lang="en-US" sz="1800" b="0" i="0" u="none" strike="noStrike" cap="none" baseline="0" dirty="0">
                <a:solidFill>
                  <a:srgbClr val="2A00FF"/>
                </a:solidFill>
                <a:latin typeface="Consolas"/>
                <a:ea typeface="Consolas"/>
                <a:cs typeface="Consolas"/>
                <a:sym typeface="Consolas"/>
              </a:rPr>
              <a:t>"</a:t>
            </a:r>
            <a:r>
              <a:rPr lang="en-US" sz="1800" b="0" i="0" u="none" strike="noStrike" cap="none" baseline="0" dirty="0" smtClean="0">
                <a:solidFill>
                  <a:srgbClr val="2A00FF"/>
                </a:solidFill>
                <a:latin typeface="Consolas"/>
                <a:ea typeface="Consolas"/>
                <a:cs typeface="Consolas"/>
                <a:sym typeface="Consolas"/>
              </a:rPr>
              <a:t>green</a:t>
            </a:r>
            <a:r>
              <a:rPr lang="en-US" sz="1800" i="1" dirty="0" smtClean="0">
                <a:solidFill>
                  <a:srgbClr val="0000FF"/>
                </a:solidFill>
                <a:latin typeface="Consolas"/>
                <a:ea typeface="Consolas"/>
                <a:cs typeface="Consolas"/>
                <a:sym typeface="Consolas"/>
              </a:rPr>
              <a:t>"</a:t>
            </a:r>
            <a:r>
              <a:rPr lang="en-US" sz="1800" dirty="0" smtClean="0">
                <a:latin typeface="Consolas"/>
                <a:ea typeface="Consolas"/>
                <a:cs typeface="Consolas"/>
                <a:sym typeface="Consolas"/>
              </a:rPr>
              <a:t>)</a:t>
            </a:r>
            <a:endParaRPr lang="en-US" sz="1800" dirty="0">
              <a:latin typeface="Consolas"/>
              <a:ea typeface="Consolas"/>
              <a:cs typeface="Consolas"/>
              <a:sym typeface="Consolas"/>
            </a:endParaRPr>
          </a:p>
        </p:txBody>
      </p:sp>
      <p:cxnSp>
        <p:nvCxnSpPr>
          <p:cNvPr id="622" name="Shape 622"/>
          <p:cNvCxnSpPr/>
          <p:nvPr/>
        </p:nvCxnSpPr>
        <p:spPr>
          <a:xfrm rot="10800000" flipH="1">
            <a:off x="4216400" y="3429000"/>
            <a:ext cx="787400" cy="1006474"/>
          </a:xfrm>
          <a:prstGeom prst="straightConnector1">
            <a:avLst/>
          </a:prstGeom>
          <a:noFill/>
          <a:ln w="9525" cap="flat" cmpd="sng">
            <a:solidFill>
              <a:srgbClr val="552438"/>
            </a:solidFill>
            <a:prstDash val="solid"/>
            <a:miter/>
            <a:headEnd type="none" w="med" len="med"/>
            <a:tailEnd type="stealth" w="lg" len="lg"/>
          </a:ln>
        </p:spPr>
      </p:cxnSp>
      <p:sp>
        <p:nvSpPr>
          <p:cNvPr id="623" name="Shape 623"/>
          <p:cNvSpPr txBox="1"/>
          <p:nvPr/>
        </p:nvSpPr>
        <p:spPr>
          <a:xfrm>
            <a:off x="3021011" y="5741987"/>
            <a:ext cx="3724275" cy="646112"/>
          </a:xfrm>
          <a:prstGeom prst="rect">
            <a:avLst/>
          </a:prstGeom>
          <a:noFill/>
          <a:ln>
            <a:noFill/>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One line does not need</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 curly-braces and/or return statement</a:t>
            </a:r>
          </a:p>
        </p:txBody>
      </p:sp>
      <p:cxnSp>
        <p:nvCxnSpPr>
          <p:cNvPr id="624" name="Shape 624"/>
          <p:cNvCxnSpPr/>
          <p:nvPr/>
        </p:nvCxnSpPr>
        <p:spPr>
          <a:xfrm rot="10800000">
            <a:off x="4883150" y="4806950"/>
            <a:ext cx="0" cy="935037"/>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28"/>
        <p:cNvGrpSpPr/>
        <p:nvPr/>
      </p:nvGrpSpPr>
      <p:grpSpPr>
        <a:xfrm>
          <a:off x="0" y="0"/>
          <a:ext cx="0" cy="0"/>
          <a:chOff x="0" y="0"/>
          <a:chExt cx="0" cy="0"/>
        </a:xfrm>
      </p:grpSpPr>
      <p:sp>
        <p:nvSpPr>
          <p:cNvPr id="629" name="Shape 629"/>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630" name="Shape 63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631" name="Shape 63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632" name="Shape 632"/>
          <p:cNvSpPr txBox="1"/>
          <p:nvPr/>
        </p:nvSpPr>
        <p:spPr>
          <a:xfrm>
            <a:off x="323850" y="1844675"/>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Using lambda:</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a:solidFill>
                  <a:schemeClr val="dk1"/>
                </a:solidFill>
                <a:latin typeface="Consolas"/>
                <a:ea typeface="Consolas"/>
                <a:cs typeface="Consolas"/>
                <a:sym typeface="Consolas"/>
              </a:rPr>
              <a:t/>
            </a:r>
            <a:br>
              <a:rPr lang="en-US" sz="2000" b="0" i="0" u="none" strike="noStrike" cap="none" baseline="0">
                <a:solidFill>
                  <a:schemeClr val="dk1"/>
                </a:solidFill>
                <a:latin typeface="Consolas"/>
                <a:ea typeface="Consolas"/>
                <a:cs typeface="Consolas"/>
                <a:sym typeface="Consolas"/>
              </a:rPr>
            </a:br>
            <a:endParaRPr lang="en-US"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1" u="none" strike="noStrike" cap="none" baseline="0">
                <a:solidFill>
                  <a:srgbClr val="000000"/>
                </a:solidFill>
                <a:latin typeface="Consolas"/>
                <a:ea typeface="Consolas"/>
                <a:cs typeface="Consolas"/>
                <a:sym typeface="Consolas"/>
              </a:rPr>
              <a:t>filterApples(</a:t>
            </a:r>
            <a:r>
              <a:rPr lang="en-US" sz="1200" b="0" i="1" u="none" strike="noStrike" cap="none" baseline="0">
                <a:solidFill>
                  <a:srgbClr val="6A3E3E"/>
                </a:solidFill>
                <a:latin typeface="Consolas"/>
                <a:ea typeface="Consolas"/>
                <a:cs typeface="Consolas"/>
                <a:sym typeface="Consolas"/>
              </a:rPr>
              <a:t>inventory</a:t>
            </a:r>
            <a:r>
              <a:rPr lang="en-US" sz="1200" b="0" i="1" u="none" strike="noStrike" cap="none" baseline="0">
                <a:solidFill>
                  <a:srgbClr val="000000"/>
                </a:solidFill>
                <a:latin typeface="Consolas"/>
                <a:ea typeface="Consolas"/>
                <a:cs typeface="Consolas"/>
                <a:sym typeface="Consolas"/>
              </a:rPr>
              <a:t>, a -&gt; </a:t>
            </a:r>
            <a:r>
              <a:rPr lang="en-US" sz="1200" b="0" i="0" u="none" strike="noStrike" cap="none" baseline="0">
                <a:solidFill>
                  <a:srgbClr val="6A3E3E"/>
                </a:solidFill>
                <a:latin typeface="Consolas"/>
                <a:ea typeface="Consolas"/>
                <a:cs typeface="Consolas"/>
                <a:sym typeface="Consolas"/>
              </a:rPr>
              <a:t>a</a:t>
            </a:r>
            <a:r>
              <a:rPr lang="en-US" sz="1200" b="0" i="0" u="none" strike="noStrike" cap="none" baseline="0">
                <a:solidFill>
                  <a:srgbClr val="000000"/>
                </a:solidFill>
                <a:latin typeface="Consolas"/>
                <a:ea typeface="Consolas"/>
                <a:cs typeface="Consolas"/>
                <a:sym typeface="Consolas"/>
              </a:rPr>
              <a:t>.getColor().equals(</a:t>
            </a:r>
            <a:r>
              <a:rPr lang="en-US" sz="1200" b="0" i="0" u="none" strike="noStrike" cap="none" baseline="0">
                <a:solidFill>
                  <a:srgbClr val="2A00FF"/>
                </a:solidFill>
                <a:latin typeface="Consolas"/>
                <a:ea typeface="Consolas"/>
                <a:cs typeface="Consolas"/>
                <a:sym typeface="Consolas"/>
              </a:rPr>
              <a:t>"green"</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chemeClr val="dk1"/>
              </a:solidFill>
              <a:latin typeface="Consolas"/>
              <a:ea typeface="Consolas"/>
              <a:cs typeface="Consolas"/>
              <a:sym typeface="Consolas"/>
            </a:endParaRPr>
          </a:p>
        </p:txBody>
      </p:sp>
      <p:sp>
        <p:nvSpPr>
          <p:cNvPr id="633" name="Shape 633"/>
          <p:cNvSpPr txBox="1"/>
          <p:nvPr/>
        </p:nvSpPr>
        <p:spPr>
          <a:xfrm>
            <a:off x="2771775" y="4435475"/>
            <a:ext cx="4491037"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lvl="0">
              <a:buClr>
                <a:srgbClr val="000000"/>
              </a:buClr>
              <a:buSzPct val="25000"/>
            </a:pPr>
            <a:r>
              <a:rPr lang="en-US" sz="1800" i="1" dirty="0" smtClean="0">
                <a:latin typeface="Consolas"/>
                <a:ea typeface="Consolas"/>
                <a:cs typeface="Consolas"/>
                <a:sym typeface="Consolas"/>
              </a:rPr>
              <a:t>(</a:t>
            </a:r>
            <a:r>
              <a:rPr lang="en-US" sz="1800" b="0" i="1" u="none" strike="noStrike" cap="none" baseline="0" dirty="0" smtClean="0">
                <a:solidFill>
                  <a:srgbClr val="000000"/>
                </a:solidFill>
                <a:latin typeface="Consolas"/>
                <a:ea typeface="Consolas"/>
                <a:cs typeface="Consolas"/>
                <a:sym typeface="Consolas"/>
              </a:rPr>
              <a:t>a </a:t>
            </a:r>
            <a:r>
              <a:rPr lang="en-US" sz="1800" b="0" i="1" u="none" strike="noStrike" cap="none" baseline="0" dirty="0">
                <a:solidFill>
                  <a:srgbClr val="000000"/>
                </a:solidFill>
                <a:latin typeface="Consolas"/>
                <a:ea typeface="Consolas"/>
                <a:cs typeface="Consolas"/>
                <a:sym typeface="Consolas"/>
              </a:rPr>
              <a:t>-&gt; </a:t>
            </a:r>
            <a:r>
              <a:rPr lang="en-US" sz="1800" b="0" i="0" u="none" strike="noStrike" cap="none" baseline="0" dirty="0" err="1">
                <a:solidFill>
                  <a:srgbClr val="6A3E3E"/>
                </a:solidFill>
                <a:latin typeface="Consolas"/>
                <a:ea typeface="Consolas"/>
                <a:cs typeface="Consolas"/>
                <a:sym typeface="Consolas"/>
              </a:rPr>
              <a:t>a</a:t>
            </a:r>
            <a:r>
              <a:rPr lang="en-US" sz="1800" b="0" i="0" u="none" strike="noStrike" cap="none" baseline="0" dirty="0" err="1">
                <a:solidFill>
                  <a:srgbClr val="000000"/>
                </a:solidFill>
                <a:latin typeface="Consolas"/>
                <a:ea typeface="Consolas"/>
                <a:cs typeface="Consolas"/>
                <a:sym typeface="Consolas"/>
              </a:rPr>
              <a:t>.getColor</a:t>
            </a:r>
            <a:r>
              <a:rPr lang="en-US" sz="1800" b="0" i="0" u="none" strike="noStrike" cap="none" baseline="0" dirty="0">
                <a:solidFill>
                  <a:srgbClr val="000000"/>
                </a:solidFill>
                <a:latin typeface="Consolas"/>
                <a:ea typeface="Consolas"/>
                <a:cs typeface="Consolas"/>
                <a:sym typeface="Consolas"/>
              </a:rPr>
              <a:t>().equals(</a:t>
            </a:r>
            <a:r>
              <a:rPr lang="en-US" sz="1800" b="0" i="0" u="none" strike="noStrike" cap="none" baseline="0" dirty="0">
                <a:solidFill>
                  <a:srgbClr val="2A00FF"/>
                </a:solidFill>
                <a:latin typeface="Consolas"/>
                <a:ea typeface="Consolas"/>
                <a:cs typeface="Consolas"/>
                <a:sym typeface="Consolas"/>
              </a:rPr>
              <a:t>"</a:t>
            </a:r>
            <a:r>
              <a:rPr lang="en-US" sz="1800" dirty="0" smtClean="0">
                <a:solidFill>
                  <a:srgbClr val="2A00FF"/>
                </a:solidFill>
                <a:latin typeface="Consolas"/>
                <a:ea typeface="Consolas"/>
                <a:cs typeface="Consolas"/>
                <a:sym typeface="Consolas"/>
              </a:rPr>
              <a:t>green"</a:t>
            </a:r>
            <a:r>
              <a:rPr lang="en-US" sz="1800" i="1" dirty="0" smtClean="0">
                <a:solidFill>
                  <a:schemeClr val="tx1"/>
                </a:solidFill>
                <a:latin typeface="Consolas"/>
                <a:ea typeface="Consolas"/>
                <a:cs typeface="Consolas"/>
                <a:sym typeface="Consolas"/>
              </a:rPr>
              <a:t>)</a:t>
            </a:r>
            <a:endParaRPr lang="en-US" sz="1800" b="0" i="0" u="none" strike="noStrike" cap="none" baseline="0" dirty="0">
              <a:solidFill>
                <a:schemeClr val="tx1"/>
              </a:solidFill>
              <a:latin typeface="Consolas"/>
              <a:ea typeface="Consolas"/>
              <a:cs typeface="Consolas"/>
              <a:sym typeface="Consolas"/>
            </a:endParaRPr>
          </a:p>
        </p:txBody>
      </p:sp>
      <p:cxnSp>
        <p:nvCxnSpPr>
          <p:cNvPr id="634" name="Shape 634"/>
          <p:cNvCxnSpPr/>
          <p:nvPr/>
        </p:nvCxnSpPr>
        <p:spPr>
          <a:xfrm rot="10800000" flipH="1">
            <a:off x="4216400" y="3429000"/>
            <a:ext cx="392112" cy="1006474"/>
          </a:xfrm>
          <a:prstGeom prst="straightConnector1">
            <a:avLst/>
          </a:prstGeom>
          <a:noFill/>
          <a:ln w="9525" cap="flat" cmpd="sng">
            <a:solidFill>
              <a:srgbClr val="552438"/>
            </a:solidFill>
            <a:prstDash val="solid"/>
            <a:miter/>
            <a:headEnd type="none" w="med" len="med"/>
            <a:tailEnd type="stealth" w="lg" len="lg"/>
          </a:ln>
        </p:spPr>
      </p:cxnSp>
      <p:sp>
        <p:nvSpPr>
          <p:cNvPr id="635" name="Shape 635"/>
          <p:cNvSpPr txBox="1"/>
          <p:nvPr/>
        </p:nvSpPr>
        <p:spPr>
          <a:xfrm>
            <a:off x="1979611" y="5741987"/>
            <a:ext cx="2470149" cy="646112"/>
          </a:xfrm>
          <a:prstGeom prst="rect">
            <a:avLst/>
          </a:prstGeom>
          <a:noFill/>
          <a:ln>
            <a:noFill/>
          </a:ln>
        </p:spPr>
        <p:txBody>
          <a:bodyPr lIns="91425" tIns="45700" rIns="91425" bIns="45700" anchor="t" anchorCtr="0">
            <a:noAutofit/>
          </a:bodyPr>
          <a:lstStyle/>
          <a:p>
            <a:pPr marL="0" marR="0" lvl="0" indent="0" algn="ct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One argument does not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need parentheses.</a:t>
            </a:r>
          </a:p>
        </p:txBody>
      </p:sp>
      <p:cxnSp>
        <p:nvCxnSpPr>
          <p:cNvPr id="636" name="Shape 636"/>
          <p:cNvCxnSpPr/>
          <p:nvPr/>
        </p:nvCxnSpPr>
        <p:spPr>
          <a:xfrm rot="10800000">
            <a:off x="3132136" y="4805361"/>
            <a:ext cx="0" cy="935037"/>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40"/>
        <p:cNvGrpSpPr/>
        <p:nvPr/>
      </p:nvGrpSpPr>
      <p:grpSpPr>
        <a:xfrm>
          <a:off x="0" y="0"/>
          <a:ext cx="0" cy="0"/>
          <a:chOff x="0" y="0"/>
          <a:chExt cx="0" cy="0"/>
        </a:xfrm>
      </p:grpSpPr>
      <p:sp>
        <p:nvSpPr>
          <p:cNvPr id="641" name="Shape 641"/>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642" name="Shape 64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643" name="Shape 64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644" name="Shape 644"/>
          <p:cNvSpPr txBox="1"/>
          <p:nvPr/>
        </p:nvSpPr>
        <p:spPr>
          <a:xfrm>
            <a:off x="323850" y="1844675"/>
            <a:ext cx="8569325" cy="4321174"/>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Using lambda – the difference:</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 -&gt; </a:t>
            </a:r>
            <a:r>
              <a:rPr lang="en-US" sz="1200" b="0" i="1" u="none" strike="noStrike" cap="none" baseline="0" dirty="0" err="1">
                <a:solidFill>
                  <a:srgbClr val="000000"/>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342900" marR="0" lvl="0" indent="-342900" algn="r" rtl="1">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t>
            </a:r>
            <a:r>
              <a:rPr lang="en-US" sz="1200" b="1" i="1" u="none" strike="noStrike" cap="none" baseline="0" dirty="0">
                <a:solidFill>
                  <a:srgbClr val="7F0055"/>
                </a:solidFill>
                <a:latin typeface="Consolas"/>
                <a:ea typeface="Consolas"/>
                <a:cs typeface="Consolas"/>
                <a:sym typeface="Consolas"/>
              </a:rPr>
              <a:t>new</a:t>
            </a:r>
            <a:r>
              <a:rPr lang="en-US" sz="1200" b="1" i="1" u="none" strike="noStrike" cap="none" baseline="0" dirty="0">
                <a:solidFill>
                  <a:srgbClr val="000000"/>
                </a:solidFill>
                <a:latin typeface="Consolas"/>
                <a:ea typeface="Consolas"/>
                <a:cs typeface="Consolas"/>
                <a:sym typeface="Consolas"/>
              </a:rPr>
              <a:t> </a:t>
            </a:r>
            <a:r>
              <a:rPr lang="en-US" sz="1200" b="0" i="1" u="none" strike="noStrike" cap="none" baseline="0" dirty="0">
                <a:solidFill>
                  <a:srgbClr val="000000"/>
                </a:solidFill>
                <a:latin typeface="Consolas"/>
                <a:ea typeface="Consolas"/>
                <a:cs typeface="Consolas"/>
                <a:sym typeface="Consolas"/>
              </a:rPr>
              <a:t>Predicate&lt;Apple&gt;() {</a:t>
            </a:r>
          </a:p>
          <a:p>
            <a:pPr marL="342900" marR="0" lvl="0" indent="-342900" algn="r" rtl="1">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@Override</a:t>
            </a:r>
          </a:p>
          <a:p>
            <a:pPr marL="8001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test(Apple </a:t>
            </a:r>
            <a:r>
              <a:rPr lang="en-US" sz="1200" b="0" i="0" u="none" strike="noStrike" cap="none" baseline="0" dirty="0">
                <a:solidFill>
                  <a:srgbClr val="6A3E3E"/>
                </a:solidFill>
                <a:latin typeface="Consolas"/>
                <a:ea typeface="Consolas"/>
                <a:cs typeface="Consolas"/>
                <a:sym typeface="Consolas"/>
              </a:rPr>
              <a:t>a</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return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smtClean="0">
                <a:solidFill>
                  <a:srgbClr val="000000"/>
                </a:solidFill>
                <a:latin typeface="Consolas"/>
                <a:ea typeface="Consolas"/>
                <a:cs typeface="Consolas"/>
                <a:sym typeface="Consolas"/>
              </a:rPr>
              <a:t>}</a:t>
            </a: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0" marR="0" lvl="0" indent="0" algn="r" rtl="1">
              <a:lnSpc>
                <a:spcPct val="100000"/>
              </a:lnSpc>
              <a:spcBef>
                <a:spcPts val="0"/>
              </a:spcBef>
              <a:spcAft>
                <a:spcPts val="0"/>
              </a:spcAft>
              <a:buNone/>
            </a:pPr>
            <a:endParaRPr sz="1200" b="0" i="0" u="none" strike="noStrike" cap="none" baseline="0" dirty="0">
              <a:solidFill>
                <a:srgbClr val="000000"/>
              </a:solidFill>
              <a:latin typeface="Consolas"/>
              <a:ea typeface="Consolas"/>
              <a:cs typeface="Consolas"/>
              <a:sym typeface="Consolas"/>
            </a:endParaRPr>
          </a:p>
        </p:txBody>
      </p:sp>
      <p:cxnSp>
        <p:nvCxnSpPr>
          <p:cNvPr id="645" name="Shape 645"/>
          <p:cNvCxnSpPr/>
          <p:nvPr/>
        </p:nvCxnSpPr>
        <p:spPr>
          <a:xfrm>
            <a:off x="323850" y="4005262"/>
            <a:ext cx="85693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49"/>
        <p:cNvGrpSpPr/>
        <p:nvPr/>
      </p:nvGrpSpPr>
      <p:grpSpPr>
        <a:xfrm>
          <a:off x="0" y="0"/>
          <a:ext cx="0" cy="0"/>
          <a:chOff x="0" y="0"/>
          <a:chExt cx="0" cy="0"/>
        </a:xfrm>
      </p:grpSpPr>
      <p:sp>
        <p:nvSpPr>
          <p:cNvPr id="650" name="Shape 650"/>
          <p:cNvSpPr txBox="1"/>
          <p:nvPr/>
        </p:nvSpPr>
        <p:spPr>
          <a:xfrm>
            <a:off x="381000" y="2608263"/>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651" name="Shape 65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Lambdas</a:t>
            </a:r>
          </a:p>
        </p:txBody>
      </p:sp>
      <p:pic>
        <p:nvPicPr>
          <p:cNvPr id="652" name="Shape 65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653" name="Shape 653"/>
          <p:cNvSpPr txBox="1"/>
          <p:nvPr/>
        </p:nvSpPr>
        <p:spPr>
          <a:xfrm>
            <a:off x="4970462" y="3108325"/>
            <a:ext cx="2808300" cy="215999"/>
          </a:xfrm>
          <a:prstGeom prst="rect">
            <a:avLst/>
          </a:prstGeom>
          <a:noFill/>
          <a:ln w="127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654" name="Shape 654"/>
          <p:cNvSpPr txBox="1"/>
          <p:nvPr/>
        </p:nvSpPr>
        <p:spPr>
          <a:xfrm>
            <a:off x="323850" y="1844675"/>
            <a:ext cx="8569325" cy="4321174"/>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Using lambda – the difference:</a:t>
            </a:r>
          </a:p>
          <a:p>
            <a:pPr marL="342900" marR="0" lvl="0" indent="-342900" algn="l" rtl="0">
              <a:lnSpc>
                <a:spcPct val="100000"/>
              </a:lnSpc>
              <a:spcBef>
                <a:spcPts val="2200"/>
              </a:spcBef>
              <a:spcAft>
                <a:spcPts val="0"/>
              </a:spcAft>
              <a:buClr>
                <a:schemeClr val="dk1"/>
              </a:buClr>
              <a:buSzPct val="25000"/>
              <a:buFont typeface="Consolas"/>
              <a:buNone/>
            </a:pPr>
            <a:r>
              <a:rPr lang="en-US" sz="2000" b="0" i="0" u="none" strike="noStrike" cap="none" baseline="0" dirty="0">
                <a:solidFill>
                  <a:schemeClr val="dk1"/>
                </a:solidFill>
                <a:latin typeface="Consolas"/>
                <a:ea typeface="Consolas"/>
                <a:cs typeface="Consolas"/>
                <a:sym typeface="Consolas"/>
              </a:rPr>
              <a:t/>
            </a:r>
            <a:br>
              <a:rPr lang="en-US" sz="2000" b="0" i="0" u="none" strike="noStrike" cap="none" baseline="0" dirty="0">
                <a:solidFill>
                  <a:schemeClr val="dk1"/>
                </a:solidFill>
                <a:latin typeface="Consolas"/>
                <a:ea typeface="Consolas"/>
                <a:cs typeface="Consolas"/>
                <a:sym typeface="Consolas"/>
              </a:rPr>
            </a:br>
            <a:endParaRPr lang="en-US"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 -&gt; </a:t>
            </a:r>
            <a:r>
              <a:rPr lang="en-US" sz="1200" b="0" i="1" u="none" strike="noStrike" cap="none" baseline="0" dirty="0" err="1">
                <a:solidFill>
                  <a:srgbClr val="000000"/>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dirty="0">
              <a:solidFill>
                <a:schemeClr val="dk1"/>
              </a:solidFill>
              <a:latin typeface="Consolas"/>
              <a:ea typeface="Consolas"/>
              <a:cs typeface="Consolas"/>
              <a:sym typeface="Consolas"/>
            </a:endParaRPr>
          </a:p>
          <a:p>
            <a:pPr marL="342900" marR="0" lvl="0" indent="-342900" algn="r" rtl="1">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List&lt;Apple&gt; </a:t>
            </a:r>
            <a:r>
              <a:rPr lang="en-US" sz="1200" b="0" i="0" u="none" strike="noStrike" cap="none" baseline="0" dirty="0" err="1">
                <a:solidFill>
                  <a:srgbClr val="6A3E3E"/>
                </a:solidFill>
                <a:latin typeface="Consolas"/>
                <a:ea typeface="Consolas"/>
                <a:cs typeface="Consolas"/>
                <a:sym typeface="Consolas"/>
              </a:rPr>
              <a:t>greenApples</a:t>
            </a:r>
            <a:r>
              <a:rPr lang="en-US" sz="1200" b="0" i="0" u="none" strike="noStrike" cap="none" baseline="0" dirty="0">
                <a:solidFill>
                  <a:srgbClr val="000000"/>
                </a:solidFill>
                <a:latin typeface="Consolas"/>
                <a:ea typeface="Consolas"/>
                <a:cs typeface="Consolas"/>
                <a:sym typeface="Consolas"/>
              </a:rPr>
              <a:t> = </a:t>
            </a:r>
            <a:r>
              <a:rPr lang="en-US" sz="1200" b="0" i="1" u="none" strike="noStrike" cap="none" baseline="0" dirty="0" err="1">
                <a:solidFill>
                  <a:srgbClr val="000000"/>
                </a:solidFill>
                <a:latin typeface="Consolas"/>
                <a:ea typeface="Consolas"/>
                <a:cs typeface="Consolas"/>
                <a:sym typeface="Consolas"/>
              </a:rPr>
              <a:t>filterApples</a:t>
            </a:r>
            <a:r>
              <a:rPr lang="en-US" sz="1200" b="0" i="1" u="none" strike="noStrike" cap="none" baseline="0" dirty="0">
                <a:solidFill>
                  <a:srgbClr val="000000"/>
                </a:solidFill>
                <a:latin typeface="Consolas"/>
                <a:ea typeface="Consolas"/>
                <a:cs typeface="Consolas"/>
                <a:sym typeface="Consolas"/>
              </a:rPr>
              <a:t>(</a:t>
            </a:r>
            <a:r>
              <a:rPr lang="en-US" sz="1200" b="0" i="1" u="none" strike="noStrike" cap="none" baseline="0" dirty="0">
                <a:solidFill>
                  <a:srgbClr val="6A3E3E"/>
                </a:solidFill>
                <a:latin typeface="Consolas"/>
                <a:ea typeface="Consolas"/>
                <a:cs typeface="Consolas"/>
                <a:sym typeface="Consolas"/>
              </a:rPr>
              <a:t>inventory</a:t>
            </a:r>
            <a:r>
              <a:rPr lang="en-US" sz="1200" b="0" i="1" u="none" strike="noStrike" cap="none" baseline="0" dirty="0">
                <a:solidFill>
                  <a:srgbClr val="000000"/>
                </a:solidFill>
                <a:latin typeface="Consolas"/>
                <a:ea typeface="Consolas"/>
                <a:cs typeface="Consolas"/>
                <a:sym typeface="Consolas"/>
              </a:rPr>
              <a:t>, </a:t>
            </a:r>
            <a:r>
              <a:rPr lang="en-US" sz="1200" b="1" i="1" u="none" strike="noStrike" cap="none" baseline="0" dirty="0">
                <a:solidFill>
                  <a:srgbClr val="7F0055"/>
                </a:solidFill>
                <a:latin typeface="Consolas"/>
                <a:ea typeface="Consolas"/>
                <a:cs typeface="Consolas"/>
                <a:sym typeface="Consolas"/>
              </a:rPr>
              <a:t>new</a:t>
            </a:r>
            <a:r>
              <a:rPr lang="en-US" sz="1200" b="1" i="1" u="none" strike="noStrike" cap="none" baseline="0" dirty="0">
                <a:solidFill>
                  <a:srgbClr val="000000"/>
                </a:solidFill>
                <a:latin typeface="Consolas"/>
                <a:ea typeface="Consolas"/>
                <a:cs typeface="Consolas"/>
                <a:sym typeface="Consolas"/>
              </a:rPr>
              <a:t> </a:t>
            </a:r>
            <a:r>
              <a:rPr lang="en-US" sz="1200" b="0" i="1" u="none" strike="noStrike" cap="none" baseline="0" dirty="0">
                <a:solidFill>
                  <a:srgbClr val="000000"/>
                </a:solidFill>
                <a:latin typeface="Consolas"/>
                <a:ea typeface="Consolas"/>
                <a:cs typeface="Consolas"/>
                <a:sym typeface="Consolas"/>
              </a:rPr>
              <a:t>Predicate&lt;Apple&gt;() {</a:t>
            </a:r>
          </a:p>
          <a:p>
            <a:pPr marL="342900" marR="0" lvl="0" indent="-342900" algn="r" rtl="1">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@Override</a:t>
            </a: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test(Apple </a:t>
            </a:r>
            <a:r>
              <a:rPr lang="en-US" sz="1200" b="0" i="0" u="none" strike="noStrike" cap="none" baseline="0" dirty="0">
                <a:solidFill>
                  <a:srgbClr val="6A3E3E"/>
                </a:solidFill>
                <a:latin typeface="Consolas"/>
                <a:ea typeface="Consolas"/>
                <a:cs typeface="Consolas"/>
                <a:sym typeface="Consolas"/>
              </a:rPr>
              <a:t>a</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return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a</a:t>
            </a:r>
            <a:r>
              <a:rPr lang="en-US" sz="1200" b="0" i="0" u="none" strike="noStrike" cap="none" baseline="0" dirty="0" err="1">
                <a:solidFill>
                  <a:srgbClr val="000000"/>
                </a:solidFill>
                <a:latin typeface="Consolas"/>
                <a:ea typeface="Consolas"/>
                <a:cs typeface="Consolas"/>
                <a:sym typeface="Consolas"/>
              </a:rPr>
              <a:t>.getColor</a:t>
            </a:r>
            <a:r>
              <a:rPr lang="en-US" sz="1200" b="0" i="0" u="none" strike="noStrike" cap="none" baseline="0" dirty="0">
                <a:solidFill>
                  <a:srgbClr val="000000"/>
                </a:solidFill>
                <a:latin typeface="Consolas"/>
                <a:ea typeface="Consolas"/>
                <a:cs typeface="Consolas"/>
                <a:sym typeface="Consolas"/>
              </a:rPr>
              <a:t>().equals(</a:t>
            </a:r>
            <a:r>
              <a:rPr lang="en-US" sz="1200" b="0" i="0" u="none" strike="noStrike" cap="none" baseline="0" dirty="0">
                <a:solidFill>
                  <a:srgbClr val="2A00FF"/>
                </a:solidFill>
                <a:latin typeface="Consolas"/>
                <a:ea typeface="Consolas"/>
                <a:cs typeface="Consolas"/>
                <a:sym typeface="Consolas"/>
              </a:rPr>
              <a:t>"green"</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0" marR="0" lvl="0" indent="0" algn="r" rtl="1">
              <a:lnSpc>
                <a:spcPct val="100000"/>
              </a:lnSpc>
              <a:spcBef>
                <a:spcPts val="0"/>
              </a:spcBef>
              <a:spcAft>
                <a:spcPts val="0"/>
              </a:spcAft>
              <a:buNone/>
            </a:pPr>
            <a:endParaRPr sz="1200" b="0" i="0" u="none" strike="noStrike" cap="none" baseline="0" dirty="0">
              <a:solidFill>
                <a:srgbClr val="000000"/>
              </a:solidFill>
              <a:latin typeface="Consolas"/>
              <a:ea typeface="Consolas"/>
              <a:cs typeface="Consolas"/>
              <a:sym typeface="Consolas"/>
            </a:endParaRPr>
          </a:p>
        </p:txBody>
      </p:sp>
      <p:cxnSp>
        <p:nvCxnSpPr>
          <p:cNvPr id="655" name="Shape 655"/>
          <p:cNvCxnSpPr/>
          <p:nvPr/>
        </p:nvCxnSpPr>
        <p:spPr>
          <a:xfrm>
            <a:off x="323850" y="4005262"/>
            <a:ext cx="8569325" cy="0"/>
          </a:xfrm>
          <a:prstGeom prst="straightConnector1">
            <a:avLst/>
          </a:prstGeom>
          <a:noFill/>
          <a:ln w="9525" cap="flat" cmpd="sng">
            <a:solidFill>
              <a:srgbClr val="552438"/>
            </a:solidFill>
            <a:prstDash val="solid"/>
            <a:miter/>
            <a:headEnd type="none" w="med" len="med"/>
            <a:tailEnd type="none" w="med" len="med"/>
          </a:ln>
        </p:spPr>
      </p:cxnSp>
      <p:sp>
        <p:nvSpPr>
          <p:cNvPr id="656" name="Shape 656"/>
          <p:cNvSpPr/>
          <p:nvPr/>
        </p:nvSpPr>
        <p:spPr>
          <a:xfrm>
            <a:off x="1247775" y="4073525"/>
            <a:ext cx="5605524" cy="1463692"/>
          </a:xfrm>
          <a:custGeom>
            <a:avLst/>
            <a:gdLst/>
            <a:ahLst/>
            <a:cxnLst/>
            <a:rect l="0" t="0" r="0" b="0"/>
            <a:pathLst>
              <a:path w="5619573" h="1489763" extrusionOk="0">
                <a:moveTo>
                  <a:pt x="3651728" y="337238"/>
                </a:moveTo>
                <a:cubicBezTo>
                  <a:pt x="3656491" y="297550"/>
                  <a:pt x="3647653" y="167138"/>
                  <a:pt x="3680303" y="118163"/>
                </a:cubicBezTo>
                <a:cubicBezTo>
                  <a:pt x="3693003" y="99113"/>
                  <a:pt x="3699353" y="73713"/>
                  <a:pt x="3718403" y="61013"/>
                </a:cubicBezTo>
                <a:cubicBezTo>
                  <a:pt x="3755332" y="36394"/>
                  <a:pt x="3736118" y="45583"/>
                  <a:pt x="3775553" y="32438"/>
                </a:cubicBezTo>
                <a:cubicBezTo>
                  <a:pt x="3858103" y="35613"/>
                  <a:pt x="3940592" y="41963"/>
                  <a:pt x="4023203" y="41963"/>
                </a:cubicBezTo>
                <a:cubicBezTo>
                  <a:pt x="5529578" y="41963"/>
                  <a:pt x="4893045" y="0"/>
                  <a:pt x="5480528" y="41963"/>
                </a:cubicBezTo>
                <a:cubicBezTo>
                  <a:pt x="5485609" y="43233"/>
                  <a:pt x="5539004" y="55547"/>
                  <a:pt x="5547203" y="61013"/>
                </a:cubicBezTo>
                <a:cubicBezTo>
                  <a:pt x="5558411" y="68485"/>
                  <a:pt x="5565430" y="80964"/>
                  <a:pt x="5575778" y="89588"/>
                </a:cubicBezTo>
                <a:cubicBezTo>
                  <a:pt x="5584572" y="96917"/>
                  <a:pt x="5594828" y="102288"/>
                  <a:pt x="5604353" y="108638"/>
                </a:cubicBezTo>
                <a:cubicBezTo>
                  <a:pt x="5607528" y="118163"/>
                  <a:pt x="5613878" y="127173"/>
                  <a:pt x="5613878" y="137213"/>
                </a:cubicBezTo>
                <a:cubicBezTo>
                  <a:pt x="5613878" y="278817"/>
                  <a:pt x="5619573" y="253479"/>
                  <a:pt x="5594828" y="327713"/>
                </a:cubicBezTo>
                <a:cubicBezTo>
                  <a:pt x="5569915" y="502103"/>
                  <a:pt x="5605160" y="243439"/>
                  <a:pt x="5575778" y="537263"/>
                </a:cubicBezTo>
                <a:cubicBezTo>
                  <a:pt x="5575188" y="543159"/>
                  <a:pt x="5560878" y="613304"/>
                  <a:pt x="5556728" y="622988"/>
                </a:cubicBezTo>
                <a:cubicBezTo>
                  <a:pt x="5552219" y="633510"/>
                  <a:pt x="5542798" y="641324"/>
                  <a:pt x="5537678" y="651563"/>
                </a:cubicBezTo>
                <a:cubicBezTo>
                  <a:pt x="5487383" y="752154"/>
                  <a:pt x="5610183" y="557093"/>
                  <a:pt x="5490053" y="737288"/>
                </a:cubicBezTo>
                <a:cubicBezTo>
                  <a:pt x="5482177" y="749102"/>
                  <a:pt x="5464653" y="749988"/>
                  <a:pt x="5451953" y="756338"/>
                </a:cubicBezTo>
                <a:cubicBezTo>
                  <a:pt x="5448778" y="765863"/>
                  <a:pt x="5448700" y="777073"/>
                  <a:pt x="5442428" y="784913"/>
                </a:cubicBezTo>
                <a:cubicBezTo>
                  <a:pt x="5435277" y="793852"/>
                  <a:pt x="5422647" y="796634"/>
                  <a:pt x="5413853" y="803963"/>
                </a:cubicBezTo>
                <a:cubicBezTo>
                  <a:pt x="5403505" y="812587"/>
                  <a:pt x="5394044" y="822311"/>
                  <a:pt x="5385278" y="832538"/>
                </a:cubicBezTo>
                <a:cubicBezTo>
                  <a:pt x="5374947" y="844591"/>
                  <a:pt x="5367928" y="859413"/>
                  <a:pt x="5356703" y="870638"/>
                </a:cubicBezTo>
                <a:cubicBezTo>
                  <a:pt x="5338239" y="889102"/>
                  <a:pt x="5322794" y="891466"/>
                  <a:pt x="5299553" y="899213"/>
                </a:cubicBezTo>
                <a:cubicBezTo>
                  <a:pt x="5286853" y="908738"/>
                  <a:pt x="5273506" y="917457"/>
                  <a:pt x="5261453" y="927788"/>
                </a:cubicBezTo>
                <a:cubicBezTo>
                  <a:pt x="5251226" y="936554"/>
                  <a:pt x="5243839" y="948533"/>
                  <a:pt x="5232878" y="956363"/>
                </a:cubicBezTo>
                <a:cubicBezTo>
                  <a:pt x="5221324" y="964616"/>
                  <a:pt x="5206332" y="967160"/>
                  <a:pt x="5194778" y="975413"/>
                </a:cubicBezTo>
                <a:cubicBezTo>
                  <a:pt x="5132348" y="1020006"/>
                  <a:pt x="5198925" y="993081"/>
                  <a:pt x="5137628" y="1013513"/>
                </a:cubicBezTo>
                <a:cubicBezTo>
                  <a:pt x="5055736" y="1068108"/>
                  <a:pt x="5159348" y="1002653"/>
                  <a:pt x="5080478" y="1042088"/>
                </a:cubicBezTo>
                <a:cubicBezTo>
                  <a:pt x="5070239" y="1047208"/>
                  <a:pt x="5061428" y="1054788"/>
                  <a:pt x="5051903" y="1061138"/>
                </a:cubicBezTo>
                <a:cubicBezTo>
                  <a:pt x="5048728" y="1070663"/>
                  <a:pt x="5050548" y="1083877"/>
                  <a:pt x="5042378" y="1089713"/>
                </a:cubicBezTo>
                <a:cubicBezTo>
                  <a:pt x="5026038" y="1101385"/>
                  <a:pt x="5003872" y="1101305"/>
                  <a:pt x="4985228" y="1108763"/>
                </a:cubicBezTo>
                <a:cubicBezTo>
                  <a:pt x="4925448" y="1132675"/>
                  <a:pt x="4954190" y="1123666"/>
                  <a:pt x="4899503" y="1137338"/>
                </a:cubicBezTo>
                <a:cubicBezTo>
                  <a:pt x="4889978" y="1143688"/>
                  <a:pt x="4880867" y="1150708"/>
                  <a:pt x="4870928" y="1156388"/>
                </a:cubicBezTo>
                <a:cubicBezTo>
                  <a:pt x="4858600" y="1163433"/>
                  <a:pt x="4842868" y="1165398"/>
                  <a:pt x="4832828" y="1175438"/>
                </a:cubicBezTo>
                <a:cubicBezTo>
                  <a:pt x="4736150" y="1272116"/>
                  <a:pt x="4884051" y="1166690"/>
                  <a:pt x="4785203" y="1232588"/>
                </a:cubicBezTo>
                <a:cubicBezTo>
                  <a:pt x="4782287" y="1238421"/>
                  <a:pt x="4756894" y="1293143"/>
                  <a:pt x="4747103" y="1299263"/>
                </a:cubicBezTo>
                <a:cubicBezTo>
                  <a:pt x="4728042" y="1311176"/>
                  <a:pt x="4676507" y="1320794"/>
                  <a:pt x="4651853" y="1327838"/>
                </a:cubicBezTo>
                <a:cubicBezTo>
                  <a:pt x="4642199" y="1330596"/>
                  <a:pt x="4633018" y="1334928"/>
                  <a:pt x="4623278" y="1337363"/>
                </a:cubicBezTo>
                <a:cubicBezTo>
                  <a:pt x="4514757" y="1364493"/>
                  <a:pt x="4400183" y="1352737"/>
                  <a:pt x="4289903" y="1356413"/>
                </a:cubicBezTo>
                <a:cubicBezTo>
                  <a:pt x="4152007" y="1379396"/>
                  <a:pt x="4328778" y="1352013"/>
                  <a:pt x="4070828" y="1375463"/>
                </a:cubicBezTo>
                <a:cubicBezTo>
                  <a:pt x="3964254" y="1385152"/>
                  <a:pt x="4069014" y="1380988"/>
                  <a:pt x="3994628" y="1394513"/>
                </a:cubicBezTo>
                <a:cubicBezTo>
                  <a:pt x="3969443" y="1399092"/>
                  <a:pt x="3943677" y="1399830"/>
                  <a:pt x="3918428" y="1404038"/>
                </a:cubicBezTo>
                <a:cubicBezTo>
                  <a:pt x="3886490" y="1409361"/>
                  <a:pt x="3854590" y="1415235"/>
                  <a:pt x="3823178" y="1423088"/>
                </a:cubicBezTo>
                <a:cubicBezTo>
                  <a:pt x="3810478" y="1426263"/>
                  <a:pt x="3798089" y="1431167"/>
                  <a:pt x="3785078" y="1432613"/>
                </a:cubicBezTo>
                <a:cubicBezTo>
                  <a:pt x="3740787" y="1437534"/>
                  <a:pt x="3696193" y="1439174"/>
                  <a:pt x="3651728" y="1442138"/>
                </a:cubicBezTo>
                <a:cubicBezTo>
                  <a:pt x="3283060" y="1466716"/>
                  <a:pt x="3399767" y="1452939"/>
                  <a:pt x="2756378" y="1461188"/>
                </a:cubicBezTo>
                <a:lnTo>
                  <a:pt x="2575403" y="1470713"/>
                </a:lnTo>
                <a:cubicBezTo>
                  <a:pt x="2527755" y="1473516"/>
                  <a:pt x="2480259" y="1480238"/>
                  <a:pt x="2432528" y="1480238"/>
                </a:cubicBezTo>
                <a:cubicBezTo>
                  <a:pt x="2143586" y="1480238"/>
                  <a:pt x="1854678" y="1473888"/>
                  <a:pt x="1565753" y="1470713"/>
                </a:cubicBezTo>
                <a:lnTo>
                  <a:pt x="1203803" y="1461188"/>
                </a:lnTo>
                <a:cubicBezTo>
                  <a:pt x="1102195" y="1458285"/>
                  <a:pt x="1000653" y="1451663"/>
                  <a:pt x="899003" y="1451663"/>
                </a:cubicBezTo>
                <a:cubicBezTo>
                  <a:pt x="835424" y="1451663"/>
                  <a:pt x="772003" y="1458013"/>
                  <a:pt x="708503" y="1461188"/>
                </a:cubicBezTo>
                <a:cubicBezTo>
                  <a:pt x="660837" y="1469132"/>
                  <a:pt x="633703" y="1474110"/>
                  <a:pt x="584678" y="1480238"/>
                </a:cubicBezTo>
                <a:cubicBezTo>
                  <a:pt x="556149" y="1483804"/>
                  <a:pt x="527528" y="1486588"/>
                  <a:pt x="498953" y="1489763"/>
                </a:cubicBezTo>
                <a:lnTo>
                  <a:pt x="251303" y="1470713"/>
                </a:lnTo>
                <a:cubicBezTo>
                  <a:pt x="232075" y="1468910"/>
                  <a:pt x="212475" y="1467295"/>
                  <a:pt x="194153" y="1461188"/>
                </a:cubicBezTo>
                <a:cubicBezTo>
                  <a:pt x="183293" y="1457568"/>
                  <a:pt x="175103" y="1448488"/>
                  <a:pt x="165578" y="1442138"/>
                </a:cubicBezTo>
                <a:cubicBezTo>
                  <a:pt x="117266" y="1361618"/>
                  <a:pt x="158032" y="1425858"/>
                  <a:pt x="108428" y="1356413"/>
                </a:cubicBezTo>
                <a:cubicBezTo>
                  <a:pt x="101774" y="1347098"/>
                  <a:pt x="96707" y="1336632"/>
                  <a:pt x="89378" y="1327838"/>
                </a:cubicBezTo>
                <a:cubicBezTo>
                  <a:pt x="63046" y="1296240"/>
                  <a:pt x="59490" y="1306161"/>
                  <a:pt x="41753" y="1270688"/>
                </a:cubicBezTo>
                <a:cubicBezTo>
                  <a:pt x="37263" y="1261708"/>
                  <a:pt x="34870" y="1251799"/>
                  <a:pt x="32228" y="1242113"/>
                </a:cubicBezTo>
                <a:cubicBezTo>
                  <a:pt x="0" y="1123945"/>
                  <a:pt x="25577" y="1203110"/>
                  <a:pt x="3653" y="1137338"/>
                </a:cubicBezTo>
                <a:cubicBezTo>
                  <a:pt x="6828" y="1048438"/>
                  <a:pt x="7629" y="959421"/>
                  <a:pt x="13178" y="870638"/>
                </a:cubicBezTo>
                <a:cubicBezTo>
                  <a:pt x="15320" y="836373"/>
                  <a:pt x="28592" y="825146"/>
                  <a:pt x="41753" y="794438"/>
                </a:cubicBezTo>
                <a:cubicBezTo>
                  <a:pt x="45708" y="785210"/>
                  <a:pt x="46402" y="774640"/>
                  <a:pt x="51278" y="765863"/>
                </a:cubicBezTo>
                <a:cubicBezTo>
                  <a:pt x="73175" y="726448"/>
                  <a:pt x="92981" y="705573"/>
                  <a:pt x="117953" y="670613"/>
                </a:cubicBezTo>
                <a:cubicBezTo>
                  <a:pt x="124607" y="661298"/>
                  <a:pt x="131883" y="652277"/>
                  <a:pt x="137003" y="642038"/>
                </a:cubicBezTo>
                <a:cubicBezTo>
                  <a:pt x="141493" y="633058"/>
                  <a:pt x="140256" y="621303"/>
                  <a:pt x="146528" y="613463"/>
                </a:cubicBezTo>
                <a:cubicBezTo>
                  <a:pt x="153679" y="604524"/>
                  <a:pt x="166309" y="601742"/>
                  <a:pt x="175103" y="594413"/>
                </a:cubicBezTo>
                <a:cubicBezTo>
                  <a:pt x="185451" y="585789"/>
                  <a:pt x="194912" y="576065"/>
                  <a:pt x="203678" y="565838"/>
                </a:cubicBezTo>
                <a:cubicBezTo>
                  <a:pt x="214009" y="553785"/>
                  <a:pt x="220388" y="538285"/>
                  <a:pt x="232253" y="527738"/>
                </a:cubicBezTo>
                <a:cubicBezTo>
                  <a:pt x="271555" y="492803"/>
                  <a:pt x="279173" y="493048"/>
                  <a:pt x="317978" y="480113"/>
                </a:cubicBezTo>
                <a:lnTo>
                  <a:pt x="556103" y="489638"/>
                </a:lnTo>
                <a:cubicBezTo>
                  <a:pt x="707799" y="497038"/>
                  <a:pt x="665877" y="492059"/>
                  <a:pt x="765653" y="508688"/>
                </a:cubicBezTo>
                <a:cubicBezTo>
                  <a:pt x="908339" y="556250"/>
                  <a:pt x="825877" y="534783"/>
                  <a:pt x="1108553" y="537263"/>
                </a:cubicBezTo>
                <a:lnTo>
                  <a:pt x="2994503" y="546788"/>
                </a:lnTo>
                <a:cubicBezTo>
                  <a:pt x="3013553" y="549963"/>
                  <a:pt x="3032715" y="552525"/>
                  <a:pt x="3051653" y="556313"/>
                </a:cubicBezTo>
                <a:cubicBezTo>
                  <a:pt x="3064490" y="558880"/>
                  <a:pt x="3076742" y="564392"/>
                  <a:pt x="3089753" y="565838"/>
                </a:cubicBezTo>
                <a:cubicBezTo>
                  <a:pt x="3162605" y="573933"/>
                  <a:pt x="3308828" y="584888"/>
                  <a:pt x="3308828" y="584888"/>
                </a:cubicBezTo>
                <a:cubicBezTo>
                  <a:pt x="3323522" y="588562"/>
                  <a:pt x="3382461" y="603938"/>
                  <a:pt x="3394553" y="603938"/>
                </a:cubicBezTo>
                <a:cubicBezTo>
                  <a:pt x="3439148" y="603938"/>
                  <a:pt x="3468726" y="594920"/>
                  <a:pt x="3508853" y="584888"/>
                </a:cubicBezTo>
                <a:cubicBezTo>
                  <a:pt x="3521553" y="575363"/>
                  <a:pt x="3535728" y="567538"/>
                  <a:pt x="3546953" y="556313"/>
                </a:cubicBezTo>
                <a:cubicBezTo>
                  <a:pt x="3574250" y="529016"/>
                  <a:pt x="3560034" y="530151"/>
                  <a:pt x="3575528" y="499163"/>
                </a:cubicBezTo>
                <a:cubicBezTo>
                  <a:pt x="3588789" y="472641"/>
                  <a:pt x="3602087" y="463079"/>
                  <a:pt x="3623153" y="442013"/>
                </a:cubicBezTo>
                <a:lnTo>
                  <a:pt x="3651728" y="356288"/>
                </a:lnTo>
                <a:cubicBezTo>
                  <a:pt x="3662257" y="324701"/>
                  <a:pt x="3646965" y="376926"/>
                  <a:pt x="3651728" y="337238"/>
                </a:cubicBezTo>
                <a:close/>
              </a:path>
            </a:pathLst>
          </a:custGeom>
          <a:noFill/>
          <a:ln w="127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cxnSp>
        <p:nvCxnSpPr>
          <p:cNvPr id="657" name="Shape 657"/>
          <p:cNvCxnSpPr/>
          <p:nvPr/>
        </p:nvCxnSpPr>
        <p:spPr>
          <a:xfrm rot="10800000">
            <a:off x="7501649" y="3347462"/>
            <a:ext cx="670800" cy="441900"/>
          </a:xfrm>
          <a:prstGeom prst="straightConnector1">
            <a:avLst/>
          </a:prstGeom>
          <a:noFill/>
          <a:ln w="9525" cap="flat" cmpd="sng">
            <a:solidFill>
              <a:srgbClr val="552438"/>
            </a:solidFill>
            <a:prstDash val="solid"/>
            <a:miter/>
            <a:headEnd type="none" w="med" len="med"/>
            <a:tailEnd type="stealth" w="lg" len="lg"/>
          </a:ln>
        </p:spPr>
      </p:cxnSp>
      <p:cxnSp>
        <p:nvCxnSpPr>
          <p:cNvPr id="658" name="Shape 658"/>
          <p:cNvCxnSpPr/>
          <p:nvPr/>
        </p:nvCxnSpPr>
        <p:spPr>
          <a:xfrm flipH="1">
            <a:off x="6814950" y="3789362"/>
            <a:ext cx="1357499" cy="356399"/>
          </a:xfrm>
          <a:prstGeom prst="straightConnector1">
            <a:avLst/>
          </a:prstGeom>
          <a:noFill/>
          <a:ln w="9525" cap="flat" cmpd="sng">
            <a:solidFill>
              <a:srgbClr val="552438"/>
            </a:solidFill>
            <a:prstDash val="solid"/>
            <a:miter/>
            <a:headEnd type="none" w="med" len="med"/>
            <a:tailEnd type="stealth" w="lg" len="lg"/>
          </a:ln>
        </p:spPr>
      </p:cxnSp>
      <p:sp>
        <p:nvSpPr>
          <p:cNvPr id="659" name="Shape 659"/>
          <p:cNvSpPr txBox="1"/>
          <p:nvPr/>
        </p:nvSpPr>
        <p:spPr>
          <a:xfrm>
            <a:off x="1355725" y="6165850"/>
            <a:ext cx="5807075" cy="368299"/>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This is a simple case – lambdas can reduce a lot of verbosity!</a:t>
            </a:r>
          </a:p>
        </p:txBody>
      </p:sp>
    </p:spTree>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38"/>
        <p:cNvGrpSpPr/>
        <p:nvPr/>
      </p:nvGrpSpPr>
      <p:grpSpPr>
        <a:xfrm>
          <a:off x="0" y="0"/>
          <a:ext cx="0" cy="0"/>
          <a:chOff x="0" y="0"/>
          <a:chExt cx="0" cy="0"/>
        </a:xfrm>
      </p:grpSpPr>
      <p:sp>
        <p:nvSpPr>
          <p:cNvPr id="739" name="Shape 739"/>
          <p:cNvSpPr txBox="1"/>
          <p:nvPr/>
        </p:nvSpPr>
        <p:spPr>
          <a:xfrm>
            <a:off x="192086" y="299561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40" name="Shape 74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741" name="Shape 74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42" name="Shape 742"/>
          <p:cNvSpPr txBox="1"/>
          <p:nvPr/>
        </p:nvSpPr>
        <p:spPr>
          <a:xfrm>
            <a:off x="323850" y="170021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return the number 999:</a:t>
            </a:r>
          </a:p>
          <a:p>
            <a:pPr marL="0" marR="0" lvl="0" indent="0" algn="l" rtl="0">
              <a:lnSpc>
                <a:spcPct val="100000"/>
              </a:lnSpc>
              <a:spcBef>
                <a:spcPts val="20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 -&gt; 999</a:t>
            </a:r>
          </a:p>
        </p:txBody>
      </p:sp>
    </p:spTree>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46"/>
        <p:cNvGrpSpPr/>
        <p:nvPr/>
      </p:nvGrpSpPr>
      <p:grpSpPr>
        <a:xfrm>
          <a:off x="0" y="0"/>
          <a:ext cx="0" cy="0"/>
          <a:chOff x="0" y="0"/>
          <a:chExt cx="0" cy="0"/>
        </a:xfrm>
      </p:grpSpPr>
      <p:sp>
        <p:nvSpPr>
          <p:cNvPr id="747" name="Shape 747"/>
          <p:cNvSpPr txBox="1"/>
          <p:nvPr/>
        </p:nvSpPr>
        <p:spPr>
          <a:xfrm>
            <a:off x="192086" y="299561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48" name="Shape 74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749" name="Shape 74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50" name="Shape 750"/>
          <p:cNvSpPr txBox="1"/>
          <p:nvPr/>
        </p:nvSpPr>
        <p:spPr>
          <a:xfrm>
            <a:off x="323850" y="170021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return the number 999:</a:t>
            </a:r>
          </a:p>
          <a:p>
            <a:pPr marL="0" marR="0" lvl="0" indent="0" algn="l" rtl="0">
              <a:lnSpc>
                <a:spcPct val="100000"/>
              </a:lnSpc>
              <a:spcBef>
                <a:spcPts val="20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 -&gt; 999</a:t>
            </a:r>
          </a:p>
        </p:txBody>
      </p:sp>
      <p:sp>
        <p:nvSpPr>
          <p:cNvPr id="751" name="Shape 751"/>
          <p:cNvSpPr txBox="1"/>
          <p:nvPr/>
        </p:nvSpPr>
        <p:spPr>
          <a:xfrm>
            <a:off x="1014412" y="4291012"/>
            <a:ext cx="1581150"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rgbClr val="000000"/>
              </a:buClr>
              <a:buSzPct val="25000"/>
              <a:buFont typeface="Calibri"/>
              <a:buNone/>
            </a:pPr>
            <a:r>
              <a:rPr lang="en-US" sz="1800" b="0" i="0" u="none" strike="noStrike" cap="none" baseline="0">
                <a:solidFill>
                  <a:srgbClr val="000000"/>
                </a:solidFill>
                <a:latin typeface="Calibri"/>
                <a:ea typeface="Calibri"/>
                <a:cs typeface="Calibri"/>
                <a:sym typeface="Calibri"/>
              </a:rPr>
              <a:t>No parameters</a:t>
            </a:r>
          </a:p>
        </p:txBody>
      </p:sp>
      <p:cxnSp>
        <p:nvCxnSpPr>
          <p:cNvPr id="752" name="Shape 752"/>
          <p:cNvCxnSpPr/>
          <p:nvPr/>
        </p:nvCxnSpPr>
        <p:spPr>
          <a:xfrm rot="10800000">
            <a:off x="1403349" y="3284537"/>
            <a:ext cx="401637" cy="1006474"/>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56"/>
        <p:cNvGrpSpPr/>
        <p:nvPr/>
      </p:nvGrpSpPr>
      <p:grpSpPr>
        <a:xfrm>
          <a:off x="0" y="0"/>
          <a:ext cx="0" cy="0"/>
          <a:chOff x="0" y="0"/>
          <a:chExt cx="0" cy="0"/>
        </a:xfrm>
      </p:grpSpPr>
      <p:sp>
        <p:nvSpPr>
          <p:cNvPr id="757" name="Shape 757"/>
          <p:cNvSpPr txBox="1"/>
          <p:nvPr/>
        </p:nvSpPr>
        <p:spPr>
          <a:xfrm>
            <a:off x="179386" y="5805487"/>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58" name="Shape 758"/>
          <p:cNvSpPr txBox="1"/>
          <p:nvPr/>
        </p:nvSpPr>
        <p:spPr>
          <a:xfrm>
            <a:off x="179386" y="4508500"/>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59" name="Shape 759"/>
          <p:cNvSpPr txBox="1"/>
          <p:nvPr/>
        </p:nvSpPr>
        <p:spPr>
          <a:xfrm>
            <a:off x="192086" y="299561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60" name="Shape 76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761" name="Shape 76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62" name="Shape 762"/>
          <p:cNvSpPr txBox="1"/>
          <p:nvPr/>
        </p:nvSpPr>
        <p:spPr>
          <a:xfrm>
            <a:off x="323850" y="170021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return the number 999:</a:t>
            </a:r>
          </a:p>
          <a:p>
            <a:pPr marL="0" marR="0" lvl="0" indent="0" algn="l" rtl="0">
              <a:lnSpc>
                <a:spcPct val="100000"/>
              </a:lnSpc>
              <a:spcBef>
                <a:spcPts val="20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 -&gt; 999</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print a “This is Lambda”</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t>
            </a:r>
            <a:r>
              <a:rPr lang="en-US" sz="1200" b="0" i="0" u="none" strike="noStrike" cap="none" baseline="0">
                <a:solidFill>
                  <a:srgbClr val="000000"/>
                </a:solidFill>
                <a:latin typeface="Consolas"/>
                <a:ea typeface="Consolas"/>
                <a:cs typeface="Consolas"/>
                <a:sym typeface="Consolas"/>
              </a:rPr>
              <a:t>() -&gt; System.out.println(</a:t>
            </a:r>
            <a:r>
              <a:rPr lang="en-US" sz="1200" b="0" i="0" u="none" strike="noStrike" cap="none" baseline="0">
                <a:solidFill>
                  <a:srgbClr val="2A00FF"/>
                </a:solidFill>
                <a:latin typeface="Consolas"/>
                <a:ea typeface="Consolas"/>
                <a:cs typeface="Consolas"/>
                <a:sym typeface="Consolas"/>
              </a:rPr>
              <a:t>"This is lambda"</a:t>
            </a:r>
            <a:r>
              <a:rPr lang="en-US" sz="1200" b="0" i="0" u="none" strike="noStrike" cap="none" baseline="0">
                <a:solidFill>
                  <a:srgbClr val="000000"/>
                </a:solidFill>
                <a:latin typeface="Consolas"/>
                <a:ea typeface="Consolas"/>
                <a:cs typeface="Consolas"/>
                <a:sym typeface="Consolas"/>
              </a:rPr>
              <a:t>);</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print a given string:</a:t>
            </a:r>
          </a:p>
          <a:p>
            <a:pPr marL="0" marR="0" lvl="0" indent="0" algn="l" rtl="0">
              <a:lnSpc>
                <a:spcPct val="100000"/>
              </a:lnSpc>
              <a:spcBef>
                <a:spcPts val="400"/>
              </a:spcBef>
              <a:spcAft>
                <a:spcPts val="0"/>
              </a:spcAft>
              <a:buClr>
                <a:srgbClr val="000000"/>
              </a:buClr>
              <a:buSzPct val="25000"/>
              <a:buFont typeface="Consolas"/>
              <a:buNone/>
            </a:pPr>
            <a:r>
              <a:rPr lang="en-US" sz="20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(String str) -&gt; { System.out.println(str); }</a:t>
            </a:r>
          </a:p>
          <a:p>
            <a:pPr marL="0" marR="0" lvl="0" indent="1270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66"/>
        <p:cNvGrpSpPr/>
        <p:nvPr/>
      </p:nvGrpSpPr>
      <p:grpSpPr>
        <a:xfrm>
          <a:off x="0" y="0"/>
          <a:ext cx="0" cy="0"/>
          <a:chOff x="0" y="0"/>
          <a:chExt cx="0" cy="0"/>
        </a:xfrm>
      </p:grpSpPr>
      <p:sp>
        <p:nvSpPr>
          <p:cNvPr id="767" name="Shape 767"/>
          <p:cNvSpPr txBox="1"/>
          <p:nvPr/>
        </p:nvSpPr>
        <p:spPr>
          <a:xfrm>
            <a:off x="192086" y="4508500"/>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68" name="Shape 768"/>
          <p:cNvSpPr txBox="1"/>
          <p:nvPr/>
        </p:nvSpPr>
        <p:spPr>
          <a:xfrm>
            <a:off x="192086" y="299561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769" name="Shape 76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770" name="Shape 77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71" name="Shape 771"/>
          <p:cNvSpPr txBox="1"/>
          <p:nvPr/>
        </p:nvSpPr>
        <p:spPr>
          <a:xfrm>
            <a:off x="323850" y="170021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Examples: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sum two numbers:</a:t>
            </a:r>
          </a:p>
          <a:p>
            <a:pPr marL="0" marR="0" lvl="0" indent="0" algn="l" rtl="0">
              <a:lnSpc>
                <a:spcPct val="100000"/>
              </a:lnSpc>
              <a:spcBef>
                <a:spcPts val="20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b)</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-&gt; { </a:t>
            </a:r>
            <a:r>
              <a:rPr lang="en-US" sz="1200" b="1" i="0" u="none" strike="noStrike" cap="none" baseline="0">
                <a:solidFill>
                  <a:srgbClr val="7F0055"/>
                </a:solidFill>
                <a:latin typeface="Consolas"/>
                <a:ea typeface="Consolas"/>
                <a:cs typeface="Consolas"/>
                <a:sym typeface="Consolas"/>
              </a:rPr>
              <a:t>return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 + b;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240"/>
              </a:spcBef>
              <a:spcAft>
                <a:spcPts val="0"/>
              </a:spcAft>
              <a:buClr>
                <a:schemeClr val="dk1"/>
              </a:buClr>
              <a:buFont typeface="Calibri"/>
              <a:buNone/>
            </a:pPr>
            <a:endParaRPr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function to compare two Students</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t>
            </a:r>
          </a:p>
          <a:p>
            <a:pPr marL="0" marR="0" lvl="0" indent="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Comparator&lt;Student&gt; </a:t>
            </a:r>
            <a:r>
              <a:rPr lang="en-US" sz="1200" b="0" i="0" u="none" strike="noStrike" cap="none" baseline="0">
                <a:solidFill>
                  <a:srgbClr val="6A3E3E"/>
                </a:solidFill>
                <a:latin typeface="Consolas"/>
                <a:ea typeface="Consolas"/>
                <a:cs typeface="Consolas"/>
                <a:sym typeface="Consolas"/>
              </a:rPr>
              <a:t>cmp</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x</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y</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x</a:t>
            </a:r>
            <a:r>
              <a:rPr lang="en-US" sz="1200" b="0" i="0" u="none" strike="noStrike" cap="none" baseline="0">
                <a:solidFill>
                  <a:srgbClr val="000000"/>
                </a:solidFill>
                <a:latin typeface="Consolas"/>
                <a:ea typeface="Consolas"/>
                <a:cs typeface="Consolas"/>
                <a:sym typeface="Consolas"/>
              </a:rPr>
              <a:t>.getId() - </a:t>
            </a:r>
            <a:r>
              <a:rPr lang="en-US" sz="1200" b="0" i="0" u="none" strike="noStrike" cap="none" baseline="0">
                <a:solidFill>
                  <a:srgbClr val="6A3E3E"/>
                </a:solidFill>
                <a:latin typeface="Consolas"/>
                <a:ea typeface="Consolas"/>
                <a:cs typeface="Consolas"/>
                <a:sym typeface="Consolas"/>
              </a:rPr>
              <a:t>y</a:t>
            </a:r>
            <a:r>
              <a:rPr lang="en-US" sz="1200" b="0" i="0" u="none" strike="noStrike" cap="none" baseline="0">
                <a:solidFill>
                  <a:srgbClr val="000000"/>
                </a:solidFill>
                <a:latin typeface="Consolas"/>
                <a:ea typeface="Consolas"/>
                <a:cs typeface="Consolas"/>
                <a:sym typeface="Consolas"/>
              </a:rPr>
              <a:t>.getId());</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0" marR="0" lvl="0" indent="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1547813" y="549275"/>
            <a:ext cx="7138988"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Default Methods</a:t>
            </a:r>
          </a:p>
        </p:txBody>
      </p:sp>
      <p:pic>
        <p:nvPicPr>
          <p:cNvPr id="124" name="Shape 12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5" name="Shape 125"/>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Until </a:t>
            </a:r>
            <a:r>
              <a:rPr lang="en-US" sz="2000" b="0" i="0" u="none" strike="noStrike" cap="none" baseline="0" dirty="0">
                <a:solidFill>
                  <a:schemeClr val="dk1"/>
                </a:solidFill>
                <a:latin typeface="Open Sans"/>
                <a:ea typeface="Open Sans"/>
                <a:cs typeface="Open Sans"/>
                <a:sym typeface="Open Sans"/>
              </a:rPr>
              <a:t>java 8, multiple inheritance was not supported.</a:t>
            </a: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chemeClr val="dk1"/>
                </a:solidFill>
                <a:latin typeface="Open Sans"/>
                <a:ea typeface="Open Sans"/>
                <a:cs typeface="Open Sans"/>
                <a:sym typeface="Open Sans"/>
              </a:rPr>
              <a:t>Why doesn’t Java support multiple inheritance?</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For the sake of simplicity </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Complicates the design</a:t>
            </a:r>
          </a:p>
          <a:p>
            <a:pPr marL="742950" marR="0" lvl="1" indent="-285750" algn="l" rtl="0">
              <a:lnSpc>
                <a:spcPct val="150000"/>
              </a:lnSpc>
              <a:spcBef>
                <a:spcPts val="0"/>
              </a:spcBef>
              <a:spcAft>
                <a:spcPts val="0"/>
              </a:spcAft>
              <a:buClr>
                <a:srgbClr val="552438"/>
              </a:buClr>
              <a:buSzPct val="100000"/>
              <a:buFont typeface="Arial"/>
              <a:buChar char="–"/>
            </a:pPr>
            <a:r>
              <a:rPr lang="en-US" sz="1200" b="0" i="0" u="none" strike="noStrike" cap="none" baseline="0" dirty="0">
                <a:solidFill>
                  <a:schemeClr val="dk1"/>
                </a:solidFill>
                <a:latin typeface="Open Sans"/>
                <a:ea typeface="Open Sans"/>
                <a:cs typeface="Open Sans"/>
                <a:sym typeface="Open Sans"/>
              </a:rPr>
              <a:t>Constructor chaining</a:t>
            </a:r>
          </a:p>
          <a:p>
            <a:pPr marL="742950" marR="0" lvl="1" indent="-285750" algn="l" rtl="0">
              <a:lnSpc>
                <a:spcPct val="150000"/>
              </a:lnSpc>
              <a:spcBef>
                <a:spcPts val="0"/>
              </a:spcBef>
              <a:spcAft>
                <a:spcPts val="0"/>
              </a:spcAft>
              <a:buClr>
                <a:srgbClr val="552438"/>
              </a:buClr>
              <a:buSzPct val="133333"/>
              <a:buFont typeface="Arial"/>
              <a:buChar char="–"/>
            </a:pPr>
            <a:r>
              <a:rPr lang="en-US" sz="1200" b="0" i="0" u="none" strike="noStrike" cap="none" baseline="0" dirty="0">
                <a:solidFill>
                  <a:schemeClr val="dk1"/>
                </a:solidFill>
                <a:latin typeface="Open Sans"/>
                <a:ea typeface="Open Sans"/>
                <a:cs typeface="Open Sans"/>
                <a:sym typeface="Open Sans"/>
              </a:rPr>
              <a:t>The diamond problem</a:t>
            </a:r>
            <a:r>
              <a:rPr lang="en-US" sz="1600" b="0" i="0" u="none" strike="noStrike" cap="none" baseline="0" dirty="0">
                <a:solidFill>
                  <a:schemeClr val="dk1"/>
                </a:solidFill>
                <a:latin typeface="Open Sans"/>
                <a:ea typeface="Open Sans"/>
                <a:cs typeface="Open Sans"/>
                <a:sym typeface="Open Sans"/>
              </a:rPr>
              <a:t/>
            </a:r>
            <a:br>
              <a:rPr lang="en-US" sz="1600" b="0" i="0" u="none" strike="noStrike" cap="none" baseline="0" dirty="0">
                <a:solidFill>
                  <a:schemeClr val="dk1"/>
                </a:solidFill>
                <a:latin typeface="Open Sans"/>
                <a:ea typeface="Open Sans"/>
                <a:cs typeface="Open Sans"/>
                <a:sym typeface="Open Sans"/>
              </a:rPr>
            </a:br>
            <a:r>
              <a:rPr lang="en-US" sz="1600" b="0" i="0" u="none" strike="noStrike" cap="none" baseline="0" dirty="0">
                <a:solidFill>
                  <a:schemeClr val="dk1"/>
                </a:solidFill>
                <a:latin typeface="Open Sans"/>
                <a:ea typeface="Open Sans"/>
                <a:cs typeface="Open Sans"/>
                <a:sym typeface="Open Sans"/>
              </a:rPr>
              <a:t/>
            </a:r>
            <a:br>
              <a:rPr lang="en-US" sz="1600" b="0" i="0" u="none" strike="noStrike" cap="none" baseline="0" dirty="0">
                <a:solidFill>
                  <a:schemeClr val="dk1"/>
                </a:solidFill>
                <a:latin typeface="Open Sans"/>
                <a:ea typeface="Open Sans"/>
                <a:cs typeface="Open Sans"/>
                <a:sym typeface="Open Sans"/>
              </a:rPr>
            </a:br>
            <a:endParaRPr lang="en-US" sz="1600" b="0" i="0" u="none" strike="noStrike" cap="none" baseline="0" dirty="0">
              <a:solidFill>
                <a:schemeClr val="dk1"/>
              </a:solidFill>
              <a:latin typeface="Open Sans"/>
              <a:ea typeface="Open Sans"/>
              <a:cs typeface="Open Sans"/>
              <a:sym typeface="Open Sans"/>
            </a:endParaRPr>
          </a:p>
        </p:txBody>
      </p:sp>
      <p:sp>
        <p:nvSpPr>
          <p:cNvPr id="5" name="Shape 125"/>
          <p:cNvSpPr txBox="1"/>
          <p:nvPr/>
        </p:nvSpPr>
        <p:spPr>
          <a:xfrm>
            <a:off x="381000" y="3962400"/>
            <a:ext cx="8135936" cy="9144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smtClean="0">
                <a:solidFill>
                  <a:schemeClr val="dk1"/>
                </a:solidFill>
                <a:latin typeface="Open Sans"/>
                <a:ea typeface="Open Sans"/>
                <a:cs typeface="Open Sans"/>
                <a:sym typeface="Open Sans"/>
              </a:rPr>
              <a:t>What is the solution to multiple</a:t>
            </a:r>
            <a:r>
              <a:rPr lang="en-US" sz="2000" b="0" i="0" u="none" strike="noStrike" cap="none" dirty="0" smtClean="0">
                <a:solidFill>
                  <a:schemeClr val="dk1"/>
                </a:solidFill>
                <a:latin typeface="Open Sans"/>
                <a:ea typeface="Open Sans"/>
                <a:cs typeface="Open Sans"/>
                <a:sym typeface="Open Sans"/>
              </a:rPr>
              <a:t> inheritance?</a:t>
            </a:r>
            <a:endParaRPr lang="en-US" sz="2000" b="0" i="0" u="none" strike="noStrike" cap="none" baseline="0" dirty="0">
              <a:solidFill>
                <a:schemeClr val="dk1"/>
              </a:solidFill>
              <a:latin typeface="Open Sans"/>
              <a:ea typeface="Open Sans"/>
              <a:cs typeface="Open Sans"/>
              <a:sym typeface="Open Sans"/>
            </a:endParaRPr>
          </a:p>
          <a:p>
            <a:pPr marL="742950" marR="0" lvl="1" indent="-285750" algn="l" rtl="0">
              <a:lnSpc>
                <a:spcPct val="150000"/>
              </a:lnSpc>
              <a:spcBef>
                <a:spcPts val="0"/>
              </a:spcBef>
              <a:spcAft>
                <a:spcPts val="0"/>
              </a:spcAft>
              <a:buClr>
                <a:srgbClr val="552438"/>
              </a:buClr>
              <a:buSzPct val="100000"/>
              <a:buFont typeface="Arial"/>
              <a:buChar char="–"/>
            </a:pPr>
            <a:r>
              <a:rPr lang="en-US" sz="1200" dirty="0" smtClean="0">
                <a:solidFill>
                  <a:schemeClr val="dk1"/>
                </a:solidFill>
                <a:latin typeface="Open Sans"/>
                <a:ea typeface="Open Sans"/>
                <a:cs typeface="Open Sans"/>
                <a:sym typeface="Open Sans"/>
              </a:rPr>
              <a:t>Delegation with multiple interfaces</a:t>
            </a:r>
            <a:r>
              <a:rPr lang="en-US" sz="1600" b="0" i="0" u="none" strike="noStrike" cap="none" baseline="0" dirty="0">
                <a:solidFill>
                  <a:schemeClr val="dk1"/>
                </a:solidFill>
                <a:latin typeface="Open Sans"/>
                <a:ea typeface="Open Sans"/>
                <a:cs typeface="Open Sans"/>
                <a:sym typeface="Open Sans"/>
              </a:rPr>
              <a:t/>
            </a:r>
            <a:br>
              <a:rPr lang="en-US" sz="1600" b="0" i="0" u="none" strike="noStrike" cap="none" baseline="0" dirty="0">
                <a:solidFill>
                  <a:schemeClr val="dk1"/>
                </a:solidFill>
                <a:latin typeface="Open Sans"/>
                <a:ea typeface="Open Sans"/>
                <a:cs typeface="Open Sans"/>
                <a:sym typeface="Open Sans"/>
              </a:rPr>
            </a:br>
            <a:endParaRPr lang="en-US" sz="1600" b="0" i="0" u="none" strike="noStrike" cap="none" baseline="0" dirty="0">
              <a:solidFill>
                <a:schemeClr val="dk1"/>
              </a:solidFill>
              <a:latin typeface="Open Sans"/>
              <a:ea typeface="Open Sans"/>
              <a:cs typeface="Open Sans"/>
              <a:sym typeface="Open Sans"/>
            </a:endParaRPr>
          </a:p>
        </p:txBody>
      </p:sp>
      <p:pic>
        <p:nvPicPr>
          <p:cNvPr id="407554" name="Picture 2"/>
          <p:cNvPicPr>
            <a:picLocks noChangeAspect="1" noChangeArrowheads="1"/>
          </p:cNvPicPr>
          <p:nvPr/>
        </p:nvPicPr>
        <p:blipFill>
          <a:blip r:embed="rId4"/>
          <a:srcRect/>
          <a:stretch>
            <a:fillRect/>
          </a:stretch>
        </p:blipFill>
        <p:spPr bwMode="auto">
          <a:xfrm>
            <a:off x="838200" y="4953000"/>
            <a:ext cx="3790950" cy="111442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75"/>
        <p:cNvGrpSpPr/>
        <p:nvPr/>
      </p:nvGrpSpPr>
      <p:grpSpPr>
        <a:xfrm>
          <a:off x="0" y="0"/>
          <a:ext cx="0" cy="0"/>
          <a:chOff x="0" y="0"/>
          <a:chExt cx="0" cy="0"/>
        </a:xfrm>
      </p:grpSpPr>
      <p:sp>
        <p:nvSpPr>
          <p:cNvPr id="776" name="Shape 77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Lambdas</a:t>
            </a:r>
          </a:p>
        </p:txBody>
      </p:sp>
      <p:pic>
        <p:nvPicPr>
          <p:cNvPr id="777" name="Shape 77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78" name="Shape 778"/>
          <p:cNvSpPr txBox="1"/>
          <p:nvPr/>
        </p:nvSpPr>
        <p:spPr>
          <a:xfrm>
            <a:off x="323850" y="1700211"/>
            <a:ext cx="8135936" cy="25908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Lambda syntax rules: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 expression can have none or some arguments.</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Type of an argument can be specifically declared or it can be</a:t>
            </a:r>
            <a:r>
              <a:rPr lang="en-US" sz="2000">
                <a:latin typeface="Open Sans"/>
                <a:ea typeface="Open Sans"/>
                <a:cs typeface="Open Sans"/>
                <a:sym typeface="Open Sans"/>
              </a:rPr>
              <a:t> </a:t>
            </a:r>
            <a:br>
              <a:rPr lang="en-US" sz="2000">
                <a:latin typeface="Open Sans"/>
                <a:ea typeface="Open Sans"/>
                <a:cs typeface="Open Sans"/>
                <a:sym typeface="Open Sans"/>
              </a:rPr>
            </a:br>
            <a:r>
              <a:rPr lang="en-US" sz="2000">
                <a:latin typeface="Open Sans"/>
                <a:ea typeface="Open Sans"/>
                <a:cs typeface="Open Sans"/>
                <a:sym typeface="Open Sans"/>
              </a:rPr>
              <a:t>       </a:t>
            </a:r>
            <a:r>
              <a:rPr lang="en-US" sz="2000" b="0" i="0" u="none" strike="noStrike" cap="none" baseline="0">
                <a:solidFill>
                  <a:srgbClr val="000000"/>
                </a:solidFill>
                <a:latin typeface="Open Sans"/>
                <a:ea typeface="Open Sans"/>
                <a:cs typeface="Open Sans"/>
                <a:sym typeface="Open Sans"/>
              </a:rPr>
              <a:t>automatically inferred from the context.</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If there is only one statement in the method body, curly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brackets and return statement are not mandatory. </a:t>
            </a:r>
          </a:p>
          <a:p>
            <a:pPr marL="0" marR="0" lvl="0" indent="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Return type will be inferred from the context.</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82"/>
        <p:cNvGrpSpPr/>
        <p:nvPr/>
      </p:nvGrpSpPr>
      <p:grpSpPr>
        <a:xfrm>
          <a:off x="0" y="0"/>
          <a:ext cx="0" cy="0"/>
          <a:chOff x="0" y="0"/>
          <a:chExt cx="0" cy="0"/>
        </a:xfrm>
      </p:grpSpPr>
      <p:sp>
        <p:nvSpPr>
          <p:cNvPr id="783" name="Shape 78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Method references</a:t>
            </a:r>
          </a:p>
        </p:txBody>
      </p:sp>
      <p:pic>
        <p:nvPicPr>
          <p:cNvPr id="784" name="Shape 78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85" name="Shape 785"/>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Lambdas are great syntax improvement.</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But like anonymous classes, they can be used in only one context.</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89"/>
        <p:cNvGrpSpPr/>
        <p:nvPr/>
      </p:nvGrpSpPr>
      <p:grpSpPr>
        <a:xfrm>
          <a:off x="0" y="0"/>
          <a:ext cx="0" cy="0"/>
          <a:chOff x="0" y="0"/>
          <a:chExt cx="0" cy="0"/>
        </a:xfrm>
      </p:grpSpPr>
      <p:sp>
        <p:nvSpPr>
          <p:cNvPr id="790" name="Shape 79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Method references</a:t>
            </a:r>
          </a:p>
        </p:txBody>
      </p:sp>
      <p:pic>
        <p:nvPicPr>
          <p:cNvPr id="791" name="Shape 79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792" name="Shape 792"/>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Lambdas are great syntax improvement.</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But like anonymous classes, they can be used in only one context.</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What if we would like to use the same implementation in several different places?</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We would like to pass a reference to a method as a parameter to a function.</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rgbClr val="000000"/>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96"/>
        <p:cNvGrpSpPr/>
        <p:nvPr/>
      </p:nvGrpSpPr>
      <p:grpSpPr>
        <a:xfrm>
          <a:off x="0" y="0"/>
          <a:ext cx="0" cy="0"/>
          <a:chOff x="0" y="0"/>
          <a:chExt cx="0" cy="0"/>
        </a:xfrm>
      </p:grpSpPr>
      <p:sp>
        <p:nvSpPr>
          <p:cNvPr id="797" name="Shape 797"/>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798" name="Shape 79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Method references</a:t>
            </a:r>
          </a:p>
        </p:txBody>
      </p:sp>
      <p:pic>
        <p:nvPicPr>
          <p:cNvPr id="799" name="Shape 79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00" name="Shape 800"/>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7:</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rgbClr val="000000"/>
              </a:solidFill>
              <a:latin typeface="Open Sans"/>
              <a:ea typeface="Open Sans"/>
              <a:cs typeface="Open Sans"/>
              <a:sym typeface="Open Sans"/>
            </a:endParaRPr>
          </a:p>
        </p:txBody>
      </p:sp>
      <p:pic>
        <p:nvPicPr>
          <p:cNvPr id="801" name="Shape 801"/>
          <p:cNvPicPr preferRelativeResize="0"/>
          <p:nvPr/>
        </p:nvPicPr>
        <p:blipFill rotWithShape="1">
          <a:blip r:embed="rId4">
            <a:alphaModFix/>
          </a:blip>
          <a:srcRect/>
          <a:stretch/>
        </p:blipFill>
        <p:spPr>
          <a:xfrm>
            <a:off x="1835150" y="2924175"/>
            <a:ext cx="5583236" cy="33464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05"/>
        <p:cNvGrpSpPr/>
        <p:nvPr/>
      </p:nvGrpSpPr>
      <p:grpSpPr>
        <a:xfrm>
          <a:off x="0" y="0"/>
          <a:ext cx="0" cy="0"/>
          <a:chOff x="0" y="0"/>
          <a:chExt cx="0" cy="0"/>
        </a:xfrm>
      </p:grpSpPr>
      <p:sp>
        <p:nvSpPr>
          <p:cNvPr id="806" name="Shape 806"/>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807" name="Shape 80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Method references</a:t>
            </a:r>
          </a:p>
        </p:txBody>
      </p:sp>
      <p:pic>
        <p:nvPicPr>
          <p:cNvPr id="808" name="Shape 80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09" name="Shape 809"/>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8:</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a:solidFill>
                <a:srgbClr val="000000"/>
              </a:solidFill>
              <a:latin typeface="Open Sans"/>
              <a:ea typeface="Open Sans"/>
              <a:cs typeface="Open Sans"/>
              <a:sym typeface="Open Sans"/>
            </a:endParaRPr>
          </a:p>
        </p:txBody>
      </p:sp>
      <p:pic>
        <p:nvPicPr>
          <p:cNvPr id="810" name="Shape 810"/>
          <p:cNvPicPr preferRelativeResize="0"/>
          <p:nvPr/>
        </p:nvPicPr>
        <p:blipFill rotWithShape="1">
          <a:blip r:embed="rId4">
            <a:alphaModFix/>
          </a:blip>
          <a:srcRect/>
          <a:stretch/>
        </p:blipFill>
        <p:spPr>
          <a:xfrm>
            <a:off x="1908175" y="2868611"/>
            <a:ext cx="5472111" cy="334168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14"/>
        <p:cNvGrpSpPr/>
        <p:nvPr/>
      </p:nvGrpSpPr>
      <p:grpSpPr>
        <a:xfrm>
          <a:off x="0" y="0"/>
          <a:ext cx="0" cy="0"/>
          <a:chOff x="0" y="0"/>
          <a:chExt cx="0" cy="0"/>
        </a:xfrm>
      </p:grpSpPr>
      <p:sp>
        <p:nvSpPr>
          <p:cNvPr id="815" name="Shape 815"/>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816" name="Shape 81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Method references</a:t>
            </a:r>
          </a:p>
        </p:txBody>
      </p:sp>
      <p:pic>
        <p:nvPicPr>
          <p:cNvPr id="817" name="Shape 81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18" name="Shape 818"/>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Apple </a:t>
            </a:r>
            <a:r>
              <a:rPr lang="en-US" sz="2000" b="0" i="0" u="none" strike="noStrike" cap="none" baseline="0" dirty="0" err="1">
                <a:solidFill>
                  <a:srgbClr val="000000"/>
                </a:solidFill>
                <a:latin typeface="Open Sans"/>
                <a:ea typeface="Open Sans"/>
                <a:cs typeface="Open Sans"/>
                <a:sym typeface="Open Sans"/>
              </a:rPr>
              <a:t>isGreen</a:t>
            </a:r>
            <a:r>
              <a:rPr lang="en-US" sz="2000" b="0" i="0" u="none" strike="noStrike" cap="none" baseline="0" dirty="0">
                <a:solidFill>
                  <a:srgbClr val="000000"/>
                </a:solidFill>
                <a:latin typeface="Open Sans"/>
                <a:ea typeface="Open Sans"/>
                <a:cs typeface="Open Sans"/>
                <a:sym typeface="Open Sans"/>
              </a:rPr>
              <a:t> method:</a:t>
            </a:r>
          </a:p>
          <a:p>
            <a:pPr marL="0" marR="0" lvl="0" indent="0" algn="l" rtl="0">
              <a:lnSpc>
                <a:spcPct val="100000"/>
              </a:lnSpc>
              <a:spcBef>
                <a:spcPts val="1800"/>
              </a:spcBef>
              <a:spcAft>
                <a:spcPts val="0"/>
              </a:spcAft>
              <a:buClr>
                <a:srgbClr val="7F0055"/>
              </a:buClr>
              <a:buSzPct val="25000"/>
              <a:buFont typeface="Consolas"/>
              <a:buNone/>
            </a:pPr>
            <a:r>
              <a:rPr lang="en-US" sz="1200" b="1" dirty="0">
                <a:solidFill>
                  <a:srgbClr val="7F0055"/>
                </a:solidFill>
                <a:latin typeface="Consolas"/>
                <a:ea typeface="Consolas"/>
                <a:cs typeface="Consolas"/>
                <a:sym typeface="Consolas"/>
              </a:rPr>
              <a:t/>
            </a:r>
            <a:br>
              <a:rPr lang="en-US" sz="1200" b="1" dirty="0">
                <a:solidFill>
                  <a:srgbClr val="7F0055"/>
                </a:solidFill>
                <a:latin typeface="Consolas"/>
                <a:ea typeface="Consolas"/>
                <a:cs typeface="Consolas"/>
                <a:sym typeface="Consolas"/>
              </a:rPr>
            </a:br>
            <a:r>
              <a:rPr lang="en-US" sz="1200" b="1" dirty="0">
                <a:solidFill>
                  <a:srgbClr val="7F0055"/>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class</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p>
          <a:p>
            <a:pPr marL="342900" marR="0" lvl="0" indent="-342900" algn="l" rtl="0">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private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String </a:t>
            </a:r>
            <a:r>
              <a:rPr lang="en-US" sz="1200" b="0" i="0" u="none" strike="noStrike" cap="none" baseline="0" dirty="0">
                <a:solidFill>
                  <a:srgbClr val="0000C0"/>
                </a:solidFill>
                <a:latin typeface="Consolas"/>
                <a:ea typeface="Consolas"/>
                <a:cs typeface="Consolas"/>
                <a:sym typeface="Consolas"/>
              </a:rPr>
              <a:t>color</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private</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int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C0"/>
                </a:solidFill>
                <a:latin typeface="Consolas"/>
                <a:ea typeface="Consolas"/>
                <a:cs typeface="Consolas"/>
                <a:sym typeface="Consolas"/>
              </a:rPr>
              <a:t>weight</a:t>
            </a:r>
            <a:r>
              <a:rPr lang="en-US" sz="1200" b="1"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isGreen</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0"/>
              </a:spcBef>
              <a:spcAft>
                <a:spcPts val="0"/>
              </a:spcAft>
              <a:buClr>
                <a:srgbClr val="000000"/>
              </a:buClr>
              <a:buSzPct val="25000"/>
              <a:buFont typeface="Consolas"/>
              <a:buNone/>
            </a:pP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 </a:t>
            </a:r>
            <a:r>
              <a:rPr lang="en-US" sz="1200" b="0" i="0" u="none" strike="noStrike" cap="none" baseline="0" dirty="0" err="1">
                <a:solidFill>
                  <a:srgbClr val="000000"/>
                </a:solidFill>
                <a:latin typeface="Consolas"/>
                <a:ea typeface="Consolas"/>
                <a:cs typeface="Consolas"/>
                <a:sym typeface="Consolas"/>
              </a:rPr>
              <a:t>color.equals</a:t>
            </a:r>
            <a:r>
              <a:rPr lang="en-US" sz="1200" b="0" i="0" u="none" strike="noStrike" cap="none" baseline="0" dirty="0">
                <a:solidFill>
                  <a:srgbClr val="000000"/>
                </a:solidFill>
                <a:latin typeface="Consolas"/>
                <a:ea typeface="Consolas"/>
                <a:cs typeface="Consolas"/>
                <a:sym typeface="Consolas"/>
              </a:rPr>
              <a:t>(“green”);</a:t>
            </a:r>
          </a:p>
          <a:p>
            <a:pPr marL="800100" marR="0" lvl="0" indent="-342900" algn="l" rtl="0">
              <a:lnSpc>
                <a:spcPct val="100000"/>
              </a:lnSpc>
              <a:spcBef>
                <a:spcPts val="0"/>
              </a:spcBef>
              <a:spcAft>
                <a:spcPts val="0"/>
              </a:spcAft>
              <a:buClr>
                <a:srgbClr val="000000"/>
              </a:buClr>
              <a:buSzPct val="25000"/>
              <a:buFont typeface="Consolas"/>
              <a:buNone/>
            </a:pP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smtClean="0">
                <a:solidFill>
                  <a:srgbClr val="000000"/>
                </a:solidFill>
                <a:latin typeface="Consolas"/>
                <a:ea typeface="Consolas"/>
                <a:cs typeface="Consolas"/>
                <a:sym typeface="Consolas"/>
              </a:rPr>
              <a:t>	</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rgbClr val="000000"/>
              </a:buClr>
              <a:buSzPct val="25000"/>
              <a:buFont typeface="Open Sans"/>
              <a:buNone/>
            </a:pPr>
            <a:r>
              <a:rPr lang="en-US" sz="12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1400" b="0" i="0" u="none" strike="noStrike" cap="none" baseline="0" dirty="0">
                <a:solidFill>
                  <a:srgbClr val="000000"/>
                </a:solidFill>
                <a:latin typeface="Consolas"/>
                <a:ea typeface="Consolas"/>
                <a:cs typeface="Consolas"/>
                <a:sym typeface="Consolas"/>
              </a:rPr>
              <a:t>	</a:t>
            </a:r>
            <a:br>
              <a:rPr lang="en-US" sz="1400" b="0" i="0" u="none" strike="noStrike" cap="none" baseline="0" dirty="0">
                <a:solidFill>
                  <a:srgbClr val="000000"/>
                </a:solidFill>
                <a:latin typeface="Consolas"/>
                <a:ea typeface="Consolas"/>
                <a:cs typeface="Consolas"/>
                <a:sym typeface="Consolas"/>
              </a:rPr>
            </a:br>
            <a:r>
              <a:rPr lang="en-US" sz="1400" b="0" i="0" u="none" strike="noStrike" cap="none" baseline="0" dirty="0">
                <a:solidFill>
                  <a:srgbClr val="000000"/>
                </a:solidFill>
                <a:latin typeface="Consolas"/>
                <a:ea typeface="Consolas"/>
                <a:cs typeface="Consolas"/>
                <a:sym typeface="Consolas"/>
              </a:rPr>
              <a:t>	List&lt;Apple&gt; </a:t>
            </a:r>
            <a:r>
              <a:rPr lang="en-US" sz="1400" b="0" i="0" u="none" strike="noStrike" cap="none" baseline="0" dirty="0" err="1">
                <a:solidFill>
                  <a:srgbClr val="6A3E3E"/>
                </a:solidFill>
                <a:latin typeface="Consolas"/>
                <a:ea typeface="Consolas"/>
                <a:cs typeface="Consolas"/>
                <a:sym typeface="Consolas"/>
              </a:rPr>
              <a:t>greenApples</a:t>
            </a:r>
            <a:r>
              <a:rPr lang="en-US" sz="1400" b="0" i="0" u="none" strike="noStrike" cap="none" baseline="0" dirty="0">
                <a:solidFill>
                  <a:srgbClr val="000000"/>
                </a:solidFill>
                <a:latin typeface="Consolas"/>
                <a:ea typeface="Consolas"/>
                <a:cs typeface="Consolas"/>
                <a:sym typeface="Consolas"/>
              </a:rPr>
              <a:t> = </a:t>
            </a:r>
            <a:r>
              <a:rPr lang="en-US" sz="1400" b="0" i="1" u="none" strike="noStrike" cap="none" baseline="0" dirty="0" err="1">
                <a:solidFill>
                  <a:srgbClr val="000000"/>
                </a:solidFill>
                <a:latin typeface="Consolas"/>
                <a:ea typeface="Consolas"/>
                <a:cs typeface="Consolas"/>
                <a:sym typeface="Consolas"/>
              </a:rPr>
              <a:t>filterApples</a:t>
            </a:r>
            <a:r>
              <a:rPr lang="en-US" sz="1400" b="0" i="1" u="none" strike="noStrike" cap="none" baseline="0" dirty="0">
                <a:solidFill>
                  <a:srgbClr val="000000"/>
                </a:solidFill>
                <a:latin typeface="Consolas"/>
                <a:ea typeface="Consolas"/>
                <a:cs typeface="Consolas"/>
                <a:sym typeface="Consolas"/>
              </a:rPr>
              <a:t>(</a:t>
            </a:r>
            <a:r>
              <a:rPr lang="en-US" sz="1400" b="0" i="1" u="none" strike="noStrike" cap="none" baseline="0" dirty="0">
                <a:solidFill>
                  <a:srgbClr val="6A3E3E"/>
                </a:solidFill>
                <a:latin typeface="Consolas"/>
                <a:ea typeface="Consolas"/>
                <a:cs typeface="Consolas"/>
                <a:sym typeface="Consolas"/>
              </a:rPr>
              <a:t>inventory</a:t>
            </a:r>
            <a:r>
              <a:rPr lang="en-US" sz="1400" b="0" i="1" u="none" strike="noStrike" cap="none" baseline="0" dirty="0">
                <a:solidFill>
                  <a:srgbClr val="000000"/>
                </a:solidFill>
                <a:latin typeface="Consolas"/>
                <a:ea typeface="Consolas"/>
                <a:cs typeface="Consolas"/>
                <a:sym typeface="Consolas"/>
              </a:rPr>
              <a:t>, apple::</a:t>
            </a:r>
            <a:r>
              <a:rPr lang="en-US" sz="1400" b="0" i="1" u="none" strike="noStrike" cap="none" baseline="0" dirty="0" err="1">
                <a:solidFill>
                  <a:srgbClr val="000000"/>
                </a:solidFill>
                <a:latin typeface="Consolas"/>
                <a:ea typeface="Consolas"/>
                <a:cs typeface="Consolas"/>
                <a:sym typeface="Consolas"/>
              </a:rPr>
              <a:t>isGreen</a:t>
            </a:r>
            <a:r>
              <a:rPr lang="en-US" sz="1400" b="0" i="1" u="none" strike="noStrike" cap="none" baseline="0" dirty="0">
                <a:solidFill>
                  <a:srgbClr val="000000"/>
                </a:solidFill>
                <a:latin typeface="Consolas"/>
                <a:ea typeface="Consolas"/>
                <a:cs typeface="Consolas"/>
                <a:sym typeface="Consolas"/>
              </a:rPr>
              <a:t> );</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cxnSp>
        <p:nvCxnSpPr>
          <p:cNvPr id="819" name="Shape 819"/>
          <p:cNvCxnSpPr/>
          <p:nvPr/>
        </p:nvCxnSpPr>
        <p:spPr>
          <a:xfrm>
            <a:off x="323850" y="4616450"/>
            <a:ext cx="8569325" cy="0"/>
          </a:xfrm>
          <a:prstGeom prst="straightConnector1">
            <a:avLst/>
          </a:prstGeom>
          <a:noFill/>
          <a:ln w="9525" cap="flat" cmpd="sng">
            <a:solidFill>
              <a:srgbClr val="552438"/>
            </a:solidFill>
            <a:prstDash val="solid"/>
            <a:miter/>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23"/>
        <p:cNvGrpSpPr/>
        <p:nvPr/>
      </p:nvGrpSpPr>
      <p:grpSpPr>
        <a:xfrm>
          <a:off x="0" y="0"/>
          <a:ext cx="0" cy="0"/>
          <a:chOff x="0" y="0"/>
          <a:chExt cx="0" cy="0"/>
        </a:xfrm>
      </p:grpSpPr>
      <p:sp>
        <p:nvSpPr>
          <p:cNvPr id="824" name="Shape 824"/>
          <p:cNvSpPr txBox="1"/>
          <p:nvPr/>
        </p:nvSpPr>
        <p:spPr>
          <a:xfrm>
            <a:off x="323850" y="2492375"/>
            <a:ext cx="8569325" cy="4249737"/>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ctr" rtl="1">
              <a:lnSpc>
                <a:spcPct val="100000"/>
              </a:lnSpc>
              <a:spcBef>
                <a:spcPts val="0"/>
              </a:spcBef>
              <a:spcAft>
                <a:spcPts val="0"/>
              </a:spcAft>
              <a:buClr>
                <a:srgbClr val="FFFFFF"/>
              </a:buClr>
              <a:buSzPct val="25000"/>
              <a:buFont typeface="Calibri"/>
              <a:buNone/>
            </a:pPr>
            <a:r>
              <a:rPr lang="en-US" sz="1800" b="0" i="0" u="none" strike="noStrike" cap="none" baseline="0">
                <a:solidFill>
                  <a:srgbClr val="FFFFFF"/>
                </a:solidFill>
                <a:latin typeface="Calibri"/>
                <a:ea typeface="Calibri"/>
                <a:cs typeface="Calibri"/>
                <a:sym typeface="Calibri"/>
              </a:rPr>
              <a:t>predicate</a:t>
            </a:r>
          </a:p>
        </p:txBody>
      </p:sp>
      <p:sp>
        <p:nvSpPr>
          <p:cNvPr id="825" name="Shape 82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FP - Method references</a:t>
            </a:r>
          </a:p>
        </p:txBody>
      </p:sp>
      <p:pic>
        <p:nvPicPr>
          <p:cNvPr id="826" name="Shape 82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27" name="Shape 827"/>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Apple </a:t>
            </a:r>
            <a:r>
              <a:rPr lang="en-US" sz="2000" b="0" i="0" u="none" strike="noStrike" cap="none" baseline="0" dirty="0" err="1">
                <a:solidFill>
                  <a:srgbClr val="000000"/>
                </a:solidFill>
                <a:latin typeface="Open Sans"/>
                <a:ea typeface="Open Sans"/>
                <a:cs typeface="Open Sans"/>
                <a:sym typeface="Open Sans"/>
              </a:rPr>
              <a:t>isGreen</a:t>
            </a:r>
            <a:r>
              <a:rPr lang="en-US" sz="2000" b="0" i="0" u="none" strike="noStrike" cap="none" baseline="0" dirty="0">
                <a:solidFill>
                  <a:srgbClr val="000000"/>
                </a:solidFill>
                <a:latin typeface="Open Sans"/>
                <a:ea typeface="Open Sans"/>
                <a:cs typeface="Open Sans"/>
                <a:sym typeface="Open Sans"/>
              </a:rPr>
              <a:t> method:</a:t>
            </a:r>
          </a:p>
          <a:p>
            <a:pPr marL="342900" marR="0" lvl="0" indent="-342900" algn="l" rtl="0">
              <a:lnSpc>
                <a:spcPct val="100000"/>
              </a:lnSpc>
              <a:spcBef>
                <a:spcPts val="180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r>
            <a:br>
              <a:rPr lang="en-US" sz="1200" b="1" i="0" u="none" strike="noStrike" cap="none" baseline="0" dirty="0">
                <a:solidFill>
                  <a:srgbClr val="7F0055"/>
                </a:solidFill>
                <a:latin typeface="Consolas"/>
                <a:ea typeface="Consolas"/>
                <a:cs typeface="Consolas"/>
                <a:sym typeface="Consolas"/>
              </a:rPr>
            </a:b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class</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Apple {</a:t>
            </a:r>
          </a:p>
          <a:p>
            <a:pPr marL="342900" marR="0" lvl="0" indent="-342900" algn="l" rtl="0">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private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String </a:t>
            </a:r>
            <a:r>
              <a:rPr lang="en-US" sz="1200" b="0" i="0" u="none" strike="noStrike" cap="none" baseline="0" dirty="0">
                <a:solidFill>
                  <a:srgbClr val="0000C0"/>
                </a:solidFill>
                <a:latin typeface="Consolas"/>
                <a:ea typeface="Consolas"/>
                <a:cs typeface="Consolas"/>
                <a:sym typeface="Consolas"/>
              </a:rPr>
              <a:t>color</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0"/>
              </a:spcBef>
              <a:spcAft>
                <a:spcPts val="0"/>
              </a:spcAft>
              <a:buClr>
                <a:srgbClr val="000000"/>
              </a:buClr>
              <a:buSzPct val="25000"/>
              <a:buFont typeface="Consolas"/>
              <a:buNone/>
            </a:pPr>
            <a:r>
              <a:rPr lang="en-US" sz="1200" b="0"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private</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err="1">
                <a:solidFill>
                  <a:srgbClr val="7F0055"/>
                </a:solidFill>
                <a:latin typeface="Consolas"/>
                <a:ea typeface="Consolas"/>
                <a:cs typeface="Consolas"/>
                <a:sym typeface="Consolas"/>
              </a:rPr>
              <a:t>int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C0"/>
                </a:solidFill>
                <a:latin typeface="Consolas"/>
                <a:ea typeface="Consolas"/>
                <a:cs typeface="Consolas"/>
                <a:sym typeface="Consolas"/>
              </a:rPr>
              <a:t>weight</a:t>
            </a:r>
            <a:r>
              <a:rPr lang="en-US" sz="1200" b="1"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chemeClr val="dk1"/>
              </a:buClr>
              <a:buFont typeface="Calibri"/>
              <a:buNone/>
            </a:pPr>
            <a:endParaRPr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 </a:t>
            </a:r>
            <a:r>
              <a:rPr lang="en-US" sz="1200" b="1" i="0" u="none" strike="noStrike" cap="none" baseline="0" dirty="0" err="1">
                <a:solidFill>
                  <a:srgbClr val="7F0055"/>
                </a:solidFill>
                <a:latin typeface="Consolas"/>
                <a:ea typeface="Consolas"/>
                <a:cs typeface="Consolas"/>
                <a:sym typeface="Consolas"/>
              </a:rPr>
              <a:t>boolean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isGreen</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0"/>
              </a:spcBef>
              <a:spcAft>
                <a:spcPts val="0"/>
              </a:spcAft>
              <a:buClr>
                <a:srgbClr val="000000"/>
              </a:buClr>
              <a:buSzPct val="25000"/>
              <a:buFont typeface="Consolas"/>
              <a:buNone/>
            </a:pP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 </a:t>
            </a:r>
            <a:r>
              <a:rPr lang="en-US" sz="1200" b="0" i="0" u="none" strike="noStrike" cap="none" baseline="0" dirty="0" err="1">
                <a:solidFill>
                  <a:srgbClr val="000000"/>
                </a:solidFill>
                <a:latin typeface="Consolas"/>
                <a:ea typeface="Consolas"/>
                <a:cs typeface="Consolas"/>
                <a:sym typeface="Consolas"/>
              </a:rPr>
              <a:t>color.equals</a:t>
            </a:r>
            <a:r>
              <a:rPr lang="en-US" sz="1200" b="0" i="0" u="none" strike="noStrike" cap="none" baseline="0" dirty="0">
                <a:solidFill>
                  <a:srgbClr val="000000"/>
                </a:solidFill>
                <a:latin typeface="Consolas"/>
                <a:ea typeface="Consolas"/>
                <a:cs typeface="Consolas"/>
                <a:sym typeface="Consolas"/>
              </a:rPr>
              <a:t>(“green”);</a:t>
            </a:r>
          </a:p>
          <a:p>
            <a:pPr marL="800100" marR="0" lvl="0" indent="-342900" algn="l" rtl="0">
              <a:lnSpc>
                <a:spcPct val="100000"/>
              </a:lnSpc>
              <a:spcBef>
                <a:spcPts val="0"/>
              </a:spcBef>
              <a:spcAft>
                <a:spcPts val="0"/>
              </a:spcAft>
              <a:buClr>
                <a:srgbClr val="000000"/>
              </a:buClr>
              <a:buSzPct val="25000"/>
              <a:buFont typeface="Consolas"/>
              <a:buNone/>
            </a:pPr>
            <a:r>
              <a:rPr lang="en-US" sz="1200" b="1" i="0" u="none" strike="noStrike" cap="none" baseline="0" dirty="0" smtClean="0">
                <a:solidFill>
                  <a:srgbClr val="000000"/>
                </a:solidFill>
                <a:latin typeface="Consolas"/>
                <a:ea typeface="Consolas"/>
                <a:cs typeface="Consolas"/>
                <a:sym typeface="Consolas"/>
              </a:rPr>
              <a:t>	</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0"/>
              </a:spcBef>
              <a:spcAft>
                <a:spcPts val="0"/>
              </a:spcAft>
              <a:buClr>
                <a:srgbClr val="000000"/>
              </a:buClr>
              <a:buSzPct val="25000"/>
              <a:buFont typeface="Open Sans"/>
              <a:buNone/>
            </a:pPr>
            <a:r>
              <a:rPr lang="en-US" sz="12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1400" b="0" i="0" u="none" strike="noStrike" cap="none" baseline="0" dirty="0">
                <a:solidFill>
                  <a:srgbClr val="000000"/>
                </a:solidFill>
                <a:latin typeface="Consolas"/>
                <a:ea typeface="Consolas"/>
                <a:cs typeface="Consolas"/>
                <a:sym typeface="Consolas"/>
              </a:rPr>
              <a:t>	</a:t>
            </a:r>
            <a:br>
              <a:rPr lang="en-US" sz="1400" b="0" i="0" u="none" strike="noStrike" cap="none" baseline="0" dirty="0">
                <a:solidFill>
                  <a:srgbClr val="000000"/>
                </a:solidFill>
                <a:latin typeface="Consolas"/>
                <a:ea typeface="Consolas"/>
                <a:cs typeface="Consolas"/>
                <a:sym typeface="Consolas"/>
              </a:rPr>
            </a:br>
            <a:r>
              <a:rPr lang="en-US" sz="1400" b="0" i="0" u="none" strike="noStrike" cap="none" baseline="0" dirty="0">
                <a:solidFill>
                  <a:srgbClr val="000000"/>
                </a:solidFill>
                <a:latin typeface="Consolas"/>
                <a:ea typeface="Consolas"/>
                <a:cs typeface="Consolas"/>
                <a:sym typeface="Consolas"/>
              </a:rPr>
              <a:t>	List&lt;Apple&gt; </a:t>
            </a:r>
            <a:r>
              <a:rPr lang="en-US" sz="1400" b="0" i="0" u="none" strike="noStrike" cap="none" baseline="0" dirty="0" err="1">
                <a:solidFill>
                  <a:srgbClr val="6A3E3E"/>
                </a:solidFill>
                <a:latin typeface="Consolas"/>
                <a:ea typeface="Consolas"/>
                <a:cs typeface="Consolas"/>
                <a:sym typeface="Consolas"/>
              </a:rPr>
              <a:t>greenApples</a:t>
            </a:r>
            <a:r>
              <a:rPr lang="en-US" sz="1400" b="0" i="0" u="none" strike="noStrike" cap="none" baseline="0" dirty="0">
                <a:solidFill>
                  <a:srgbClr val="000000"/>
                </a:solidFill>
                <a:latin typeface="Consolas"/>
                <a:ea typeface="Consolas"/>
                <a:cs typeface="Consolas"/>
                <a:sym typeface="Consolas"/>
              </a:rPr>
              <a:t> = </a:t>
            </a:r>
            <a:r>
              <a:rPr lang="en-US" sz="1400" b="0" i="1" u="none" strike="noStrike" cap="none" baseline="0" dirty="0" err="1">
                <a:solidFill>
                  <a:srgbClr val="000000"/>
                </a:solidFill>
                <a:latin typeface="Consolas"/>
                <a:ea typeface="Consolas"/>
                <a:cs typeface="Consolas"/>
                <a:sym typeface="Consolas"/>
              </a:rPr>
              <a:t>filterApples</a:t>
            </a:r>
            <a:r>
              <a:rPr lang="en-US" sz="1400" b="0" i="1" u="none" strike="noStrike" cap="none" baseline="0" dirty="0">
                <a:solidFill>
                  <a:srgbClr val="000000"/>
                </a:solidFill>
                <a:latin typeface="Consolas"/>
                <a:ea typeface="Consolas"/>
                <a:cs typeface="Consolas"/>
                <a:sym typeface="Consolas"/>
              </a:rPr>
              <a:t>(</a:t>
            </a:r>
            <a:r>
              <a:rPr lang="en-US" sz="1400" b="0" i="1" u="none" strike="noStrike" cap="none" baseline="0" dirty="0">
                <a:solidFill>
                  <a:srgbClr val="6A3E3E"/>
                </a:solidFill>
                <a:latin typeface="Consolas"/>
                <a:ea typeface="Consolas"/>
                <a:cs typeface="Consolas"/>
                <a:sym typeface="Consolas"/>
              </a:rPr>
              <a:t>inventory</a:t>
            </a:r>
            <a:r>
              <a:rPr lang="en-US" sz="1400" b="0" i="1" u="none" strike="noStrike" cap="none" baseline="0" dirty="0">
                <a:solidFill>
                  <a:srgbClr val="000000"/>
                </a:solidFill>
                <a:latin typeface="Consolas"/>
                <a:ea typeface="Consolas"/>
                <a:cs typeface="Consolas"/>
                <a:sym typeface="Consolas"/>
              </a:rPr>
              <a:t>, apple::</a:t>
            </a:r>
            <a:r>
              <a:rPr lang="en-US" sz="1400" b="0" i="1" u="none" strike="noStrike" cap="none" baseline="0" dirty="0" err="1">
                <a:solidFill>
                  <a:srgbClr val="000000"/>
                </a:solidFill>
                <a:latin typeface="Consolas"/>
                <a:ea typeface="Consolas"/>
                <a:cs typeface="Consolas"/>
                <a:sym typeface="Consolas"/>
              </a:rPr>
              <a:t>isGreen</a:t>
            </a:r>
            <a:r>
              <a:rPr lang="en-US" sz="1400" b="0" i="1" u="none" strike="noStrike" cap="none" baseline="0" dirty="0">
                <a:solidFill>
                  <a:srgbClr val="000000"/>
                </a:solidFill>
                <a:latin typeface="Consolas"/>
                <a:ea typeface="Consolas"/>
                <a:cs typeface="Consolas"/>
                <a:sym typeface="Consolas"/>
              </a:rPr>
              <a:t> );</a:t>
            </a: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0" marR="0" lvl="0" indent="0" algn="r" rtl="1">
              <a:lnSpc>
                <a:spcPct val="100000"/>
              </a:lnSpc>
              <a:spcBef>
                <a:spcPts val="1800"/>
              </a:spcBef>
              <a:spcAft>
                <a:spcPts val="0"/>
              </a:spcAft>
              <a:buNone/>
            </a:pPr>
            <a:endParaRPr sz="2000" b="0" i="0" u="none" strike="noStrike" cap="none" baseline="0" dirty="0">
              <a:solidFill>
                <a:srgbClr val="000000"/>
              </a:solidFill>
              <a:latin typeface="Open Sans"/>
              <a:ea typeface="Open Sans"/>
              <a:cs typeface="Open Sans"/>
              <a:sym typeface="Open Sans"/>
            </a:endParaRPr>
          </a:p>
        </p:txBody>
      </p:sp>
      <p:cxnSp>
        <p:nvCxnSpPr>
          <p:cNvPr id="828" name="Shape 828"/>
          <p:cNvCxnSpPr/>
          <p:nvPr/>
        </p:nvCxnSpPr>
        <p:spPr>
          <a:xfrm>
            <a:off x="323850" y="4616450"/>
            <a:ext cx="8569325" cy="0"/>
          </a:xfrm>
          <a:prstGeom prst="straightConnector1">
            <a:avLst/>
          </a:prstGeom>
          <a:noFill/>
          <a:ln w="9525" cap="flat" cmpd="sng">
            <a:solidFill>
              <a:srgbClr val="552438"/>
            </a:solidFill>
            <a:prstDash val="solid"/>
            <a:miter/>
            <a:headEnd type="none" w="med" len="med"/>
            <a:tailEnd type="none" w="med" len="med"/>
          </a:ln>
        </p:spPr>
      </p:cxnSp>
      <p:sp>
        <p:nvSpPr>
          <p:cNvPr id="829" name="Shape 829"/>
          <p:cNvSpPr txBox="1"/>
          <p:nvPr/>
        </p:nvSpPr>
        <p:spPr>
          <a:xfrm>
            <a:off x="3892550" y="5732462"/>
            <a:ext cx="4260849"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Reference to isGreen method in Apple class</a:t>
            </a:r>
          </a:p>
        </p:txBody>
      </p:sp>
      <p:cxnSp>
        <p:nvCxnSpPr>
          <p:cNvPr id="830" name="Shape 830"/>
          <p:cNvCxnSpPr/>
          <p:nvPr/>
        </p:nvCxnSpPr>
        <p:spPr>
          <a:xfrm rot="10800000">
            <a:off x="6948486" y="5229225"/>
            <a:ext cx="0" cy="503236"/>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34"/>
        <p:cNvGrpSpPr/>
        <p:nvPr/>
      </p:nvGrpSpPr>
      <p:grpSpPr>
        <a:xfrm>
          <a:off x="0" y="0"/>
          <a:ext cx="0" cy="0"/>
          <a:chOff x="0" y="0"/>
          <a:chExt cx="0" cy="0"/>
        </a:xfrm>
      </p:grpSpPr>
      <p:sp>
        <p:nvSpPr>
          <p:cNvPr id="835" name="Shape 835"/>
          <p:cNvSpPr txBox="1"/>
          <p:nvPr/>
        </p:nvSpPr>
        <p:spPr>
          <a:xfrm>
            <a:off x="179386" y="5589587"/>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36" name="Shape 836"/>
          <p:cNvSpPr txBox="1"/>
          <p:nvPr/>
        </p:nvSpPr>
        <p:spPr>
          <a:xfrm>
            <a:off x="192086" y="4005262"/>
            <a:ext cx="8785225" cy="57626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37" name="Shape 837"/>
          <p:cNvSpPr txBox="1"/>
          <p:nvPr/>
        </p:nvSpPr>
        <p:spPr>
          <a:xfrm>
            <a:off x="192086" y="2346325"/>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38" name="Shape 83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 Method references</a:t>
            </a:r>
          </a:p>
        </p:txBody>
      </p:sp>
      <p:pic>
        <p:nvPicPr>
          <p:cNvPr id="839" name="Shape 83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40" name="Shape 840"/>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Reference to a static method:</a:t>
            </a: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1" u="none" strike="noStrike" cap="none" baseline="0">
                <a:solidFill>
                  <a:srgbClr val="000000"/>
                </a:solidFill>
                <a:latin typeface="Consolas"/>
                <a:ea typeface="Consolas"/>
                <a:cs typeface="Consolas"/>
                <a:sym typeface="Consolas"/>
              </a:rPr>
              <a:t> Apple::isGreen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Reference to an instance method: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1" u="none" strike="noStrike" cap="none" baseline="0">
                <a:solidFill>
                  <a:srgbClr val="000000"/>
                </a:solidFill>
                <a:latin typeface="Consolas"/>
                <a:ea typeface="Consolas"/>
                <a:cs typeface="Consolas"/>
                <a:sym typeface="Consolas"/>
              </a:rPr>
              <a:t> </a:t>
            </a:r>
            <a:r>
              <a:rPr lang="en-US" sz="1600" b="0" i="1" u="none" strike="noStrike" cap="none" baseline="0">
                <a:solidFill>
                  <a:srgbClr val="000000"/>
                </a:solidFill>
                <a:latin typeface="Consolas"/>
                <a:ea typeface="Consolas"/>
                <a:cs typeface="Consolas"/>
                <a:sym typeface="Consolas"/>
              </a:rPr>
              <a:t>apple::isGreen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Reference to a constructor:</a:t>
            </a:r>
          </a:p>
          <a:p>
            <a:pPr marL="342900" marR="0" lvl="0" indent="-342900" algn="l" rtl="0">
              <a:lnSpc>
                <a:spcPct val="100000"/>
              </a:lnSpc>
              <a:spcBef>
                <a:spcPts val="32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br>
              <a:rPr lang="en-US" sz="1200" b="0" i="0" u="none" strike="noStrike" cap="none" baseline="0">
                <a:solidFill>
                  <a:srgbClr val="000000"/>
                </a:solidFill>
                <a:latin typeface="Consolas"/>
                <a:ea typeface="Consolas"/>
                <a:cs typeface="Consolas"/>
                <a:sym typeface="Consolas"/>
              </a:rPr>
            </a:br>
            <a:r>
              <a:rPr lang="en-US" sz="1200" b="0" i="0" u="none" strike="noStrike" cap="none" baseline="0">
                <a:solidFill>
                  <a:srgbClr val="000000"/>
                </a:solidFill>
                <a:latin typeface="Consolas"/>
                <a:ea typeface="Consolas"/>
                <a:cs typeface="Consolas"/>
                <a:sym typeface="Consolas"/>
              </a:rPr>
              <a:t>	</a:t>
            </a:r>
            <a:r>
              <a:rPr lang="en-US" sz="1600" b="0" i="1" u="none" strike="noStrike" cap="none" baseline="0">
                <a:solidFill>
                  <a:srgbClr val="000000"/>
                </a:solidFill>
                <a:latin typeface="Consolas"/>
                <a:ea typeface="Consolas"/>
                <a:cs typeface="Consolas"/>
                <a:sym typeface="Consolas"/>
              </a:rPr>
              <a:t>Apple::new</a:t>
            </a:r>
            <a:r>
              <a:rPr lang="en-US" sz="1200" b="0" i="0" u="none" strike="noStrike" cap="none" baseline="0">
                <a:solidFill>
                  <a:srgbClr val="000000"/>
                </a:solidFill>
                <a:latin typeface="Consolas"/>
                <a:ea typeface="Consolas"/>
                <a:cs typeface="Consolas"/>
                <a:sym typeface="Consolas"/>
              </a:rPr>
              <a:t/>
            </a:r>
            <a:br>
              <a:rPr lang="en-US" sz="1200" b="0" i="0" u="none" strike="noStrike" cap="none" baseline="0">
                <a:solidFill>
                  <a:srgbClr val="000000"/>
                </a:solidFill>
                <a:latin typeface="Consolas"/>
                <a:ea typeface="Consolas"/>
                <a:cs typeface="Consolas"/>
                <a:sym typeface="Consolas"/>
              </a:rPr>
            </a:br>
            <a:endParaRPr lang="en-US" sz="1200" b="0" i="0" u="none" strike="noStrike" cap="none" baseline="0">
              <a:solidFill>
                <a:srgbClr val="000000"/>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44"/>
        <p:cNvGrpSpPr/>
        <p:nvPr/>
      </p:nvGrpSpPr>
      <p:grpSpPr>
        <a:xfrm>
          <a:off x="0" y="0"/>
          <a:ext cx="0" cy="0"/>
          <a:chOff x="0" y="0"/>
          <a:chExt cx="0" cy="0"/>
        </a:xfrm>
      </p:grpSpPr>
      <p:sp>
        <p:nvSpPr>
          <p:cNvPr id="845" name="Shape 84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846" name="Shape 84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47" name="Shape 847"/>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So, How does it work?</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51"/>
        <p:cNvGrpSpPr/>
        <p:nvPr/>
      </p:nvGrpSpPr>
      <p:grpSpPr>
        <a:xfrm>
          <a:off x="0" y="0"/>
          <a:ext cx="0" cy="0"/>
          <a:chOff x="0" y="0"/>
          <a:chExt cx="0" cy="0"/>
        </a:xfrm>
      </p:grpSpPr>
      <p:sp>
        <p:nvSpPr>
          <p:cNvPr id="852" name="Shape 85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853" name="Shape 853"/>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54" name="Shape 854"/>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So, How does it work?</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8 introduces the “Functional Interface”.</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This is an interface with </a:t>
            </a:r>
            <a:r>
              <a:rPr lang="en-US" sz="2000" b="0" i="0" u="sng" strike="noStrike" cap="none" baseline="0">
                <a:solidFill>
                  <a:srgbClr val="000000"/>
                </a:solidFill>
                <a:latin typeface="Open Sans"/>
                <a:ea typeface="Open Sans"/>
                <a:cs typeface="Open Sans"/>
                <a:sym typeface="Open Sans"/>
              </a:rPr>
              <a:t>only one abstract method</a:t>
            </a:r>
            <a:r>
              <a:rPr lang="en-US" sz="2000" b="0" i="0" u="none" strike="noStrike" cap="none" baseline="0">
                <a:solidFill>
                  <a:srgbClr val="000000"/>
                </a:solidFill>
                <a:latin typeface="Open Sans"/>
                <a:ea typeface="Open Sans"/>
                <a:cs typeface="Open Sans"/>
                <a:sym typeface="Open Sans"/>
              </a:rPr>
              <a:t>.</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This is called SAM (Single Abstract Method).</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8"/>
        <p:cNvGrpSpPr/>
        <p:nvPr/>
      </p:nvGrpSpPr>
      <p:grpSpPr>
        <a:xfrm>
          <a:off x="0" y="0"/>
          <a:ext cx="0" cy="0"/>
          <a:chOff x="0" y="0"/>
          <a:chExt cx="0" cy="0"/>
        </a:xfrm>
      </p:grpSpPr>
      <p:sp>
        <p:nvSpPr>
          <p:cNvPr id="149" name="Shape 14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50" name="Shape 15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1" name="Shape 151"/>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By using interfaces, Java allowed some sort of multiple inheritance.</a:t>
            </a: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Interfaces are just a bunch of declarations – they does not allow any implementation of a default method body.</a:t>
            </a:r>
            <a:br>
              <a:rPr lang="en-US" sz="2000" b="0" i="0" u="none" strike="noStrike" cap="none" baseline="0">
                <a:solidFill>
                  <a:schemeClr val="dk1"/>
                </a:solidFill>
                <a:latin typeface="Open Sans"/>
                <a:ea typeface="Open Sans"/>
                <a:cs typeface="Open Sans"/>
                <a:sym typeface="Open Sans"/>
              </a:rPr>
            </a:br>
            <a:r>
              <a:rPr lang="en-US" sz="1600" b="0" i="0" u="none" strike="noStrike" cap="none" baseline="0">
                <a:solidFill>
                  <a:schemeClr val="dk1"/>
                </a:solidFill>
                <a:latin typeface="Open Sans"/>
                <a:ea typeface="Open Sans"/>
                <a:cs typeface="Open Sans"/>
                <a:sym typeface="Open Sans"/>
              </a:rPr>
              <a:t/>
            </a:r>
            <a:br>
              <a:rPr lang="en-US" sz="1600" b="0" i="0" u="none" strike="noStrike" cap="none" baseline="0">
                <a:solidFill>
                  <a:schemeClr val="dk1"/>
                </a:solidFill>
                <a:latin typeface="Open Sans"/>
                <a:ea typeface="Open Sans"/>
                <a:cs typeface="Open Sans"/>
                <a:sym typeface="Open Sans"/>
              </a:rPr>
            </a:br>
            <a:r>
              <a:rPr lang="en-US" sz="1600" b="0" i="0" u="none" strike="noStrike" cap="none" baseline="0">
                <a:solidFill>
                  <a:schemeClr val="dk1"/>
                </a:solidFill>
                <a:latin typeface="Open Sans"/>
                <a:ea typeface="Open Sans"/>
                <a:cs typeface="Open Sans"/>
                <a:sym typeface="Open Sans"/>
              </a:rPr>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58"/>
        <p:cNvGrpSpPr/>
        <p:nvPr/>
      </p:nvGrpSpPr>
      <p:grpSpPr>
        <a:xfrm>
          <a:off x="0" y="0"/>
          <a:ext cx="0" cy="0"/>
          <a:chOff x="0" y="0"/>
          <a:chExt cx="0" cy="0"/>
        </a:xfrm>
      </p:grpSpPr>
      <p:sp>
        <p:nvSpPr>
          <p:cNvPr id="859" name="Shape 85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860" name="Shape 86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61" name="Shape 861"/>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So, How does it work?</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8 introduces the “Functional Interface”.</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This is an interface with </a:t>
            </a:r>
            <a:r>
              <a:rPr lang="en-US" sz="2000" b="0" i="0" u="sng" strike="noStrike" cap="none" baseline="0">
                <a:solidFill>
                  <a:srgbClr val="000000"/>
                </a:solidFill>
                <a:latin typeface="Open Sans"/>
                <a:ea typeface="Open Sans"/>
                <a:cs typeface="Open Sans"/>
                <a:sym typeface="Open Sans"/>
              </a:rPr>
              <a:t>only one abstract method</a:t>
            </a:r>
            <a:r>
              <a:rPr lang="en-US" sz="2000" b="0" i="0" u="none" strike="noStrike" cap="none" baseline="0">
                <a:solidFill>
                  <a:srgbClr val="000000"/>
                </a:solidFill>
                <a:latin typeface="Open Sans"/>
                <a:ea typeface="Open Sans"/>
                <a:cs typeface="Open Sans"/>
                <a:sym typeface="Open Sans"/>
              </a:rPr>
              <a:t>.</a:t>
            </a: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This is called SAM (Single Abstract Method).</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The abstract method implementation is received later by lambda or by a reference to a method.</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65"/>
        <p:cNvGrpSpPr/>
        <p:nvPr/>
      </p:nvGrpSpPr>
      <p:grpSpPr>
        <a:xfrm>
          <a:off x="0" y="0"/>
          <a:ext cx="0" cy="0"/>
          <a:chOff x="0" y="0"/>
          <a:chExt cx="0" cy="0"/>
        </a:xfrm>
      </p:grpSpPr>
      <p:sp>
        <p:nvSpPr>
          <p:cNvPr id="866" name="Shape 866"/>
          <p:cNvSpPr txBox="1"/>
          <p:nvPr/>
        </p:nvSpPr>
        <p:spPr>
          <a:xfrm>
            <a:off x="192086" y="229076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67" name="Shape 8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868" name="Shape 8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69" name="Shape 869"/>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Java 8 introduces the annotation @</a:t>
            </a:r>
            <a:r>
              <a:rPr lang="en-US" sz="2000" b="0" i="0" u="none" strike="noStrike" cap="none" baseline="0" dirty="0" err="1">
                <a:solidFill>
                  <a:srgbClr val="000000"/>
                </a:solidFill>
                <a:latin typeface="Open Sans"/>
                <a:ea typeface="Open Sans"/>
                <a:cs typeface="Open Sans"/>
                <a:sym typeface="Open Sans"/>
              </a:rPr>
              <a:t>FunctionalInterface</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646464"/>
              </a:buClr>
              <a:buSzPct val="25000"/>
              <a:buFont typeface="Consolas"/>
              <a:buNone/>
            </a:pPr>
            <a:r>
              <a:rPr lang="en-US" sz="1600" b="0" i="0" u="none" strike="noStrike" cap="none" baseline="0" dirty="0">
                <a:solidFill>
                  <a:srgbClr val="646464"/>
                </a:solidFill>
                <a:latin typeface="Consolas"/>
                <a:ea typeface="Consolas"/>
                <a:cs typeface="Consolas"/>
                <a:sym typeface="Consolas"/>
              </a:rPr>
              <a:t>	@</a:t>
            </a:r>
            <a:r>
              <a:rPr lang="en-US" sz="1600" b="0" i="0" u="none" strike="noStrike" cap="none" baseline="0" dirty="0" err="1">
                <a:solidFill>
                  <a:srgbClr val="646464"/>
                </a:solidFill>
                <a:latin typeface="Consolas"/>
                <a:ea typeface="Consolas"/>
                <a:cs typeface="Consolas"/>
                <a:sym typeface="Consolas"/>
              </a:rPr>
              <a:t>FunctionalInterface</a:t>
            </a:r>
            <a:endParaRPr lang="en-US" sz="1600" b="0" i="0" u="none" strike="noStrike" cap="none" baseline="0" dirty="0">
              <a:solidFill>
                <a:srgbClr val="646464"/>
              </a:solidFill>
              <a:latin typeface="Consolas"/>
              <a:ea typeface="Consolas"/>
              <a:cs typeface="Consolas"/>
              <a:sym typeface="Consola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This is a compile time annotation which will cause a compilation error in case of more than one abstract methods.</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endParaRPr lang="en-US" sz="1600" b="0" i="0" u="none" strike="noStrike" cap="none" baseline="0" dirty="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73"/>
        <p:cNvGrpSpPr/>
        <p:nvPr/>
      </p:nvGrpSpPr>
      <p:grpSpPr>
        <a:xfrm>
          <a:off x="0" y="0"/>
          <a:ext cx="0" cy="0"/>
          <a:chOff x="0" y="0"/>
          <a:chExt cx="0" cy="0"/>
        </a:xfrm>
      </p:grpSpPr>
      <p:sp>
        <p:nvSpPr>
          <p:cNvPr id="874" name="Shape 874"/>
          <p:cNvSpPr txBox="1"/>
          <p:nvPr/>
        </p:nvSpPr>
        <p:spPr>
          <a:xfrm>
            <a:off x="192086" y="2290761"/>
            <a:ext cx="8785225" cy="577850"/>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75" name="Shape 875"/>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876" name="Shape 876"/>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77" name="Shape 877"/>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Java 8 introduces the annotation @FunctionalInterface</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320"/>
              </a:spcBef>
              <a:spcAft>
                <a:spcPts val="0"/>
              </a:spcAft>
              <a:buClr>
                <a:srgbClr val="646464"/>
              </a:buClr>
              <a:buSzPct val="25000"/>
              <a:buFont typeface="Consolas"/>
              <a:buNone/>
            </a:pPr>
            <a:r>
              <a:rPr lang="en-US" sz="1600" b="0" i="0" u="none" strike="noStrike" cap="none" baseline="0">
                <a:solidFill>
                  <a:srgbClr val="646464"/>
                </a:solidFill>
                <a:latin typeface="Consolas"/>
                <a:ea typeface="Consolas"/>
                <a:cs typeface="Consolas"/>
                <a:sym typeface="Consolas"/>
              </a:rPr>
              <a:t>	@FunctionalInterface</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This is a compile time annotation which will cause a compilation error in case of more than one abstract methods.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50000"/>
              </a:lnSpc>
              <a:spcBef>
                <a:spcPts val="1800"/>
              </a:spcBef>
              <a:spcAft>
                <a:spcPts val="0"/>
              </a:spcAft>
              <a:buClr>
                <a:srgbClr val="552438"/>
              </a:buClr>
              <a:buSzPct val="100000"/>
              <a:buFont typeface="Arial"/>
              <a:buChar char="•"/>
            </a:pPr>
            <a:r>
              <a:rPr lang="en-US" sz="2000" b="0" i="0" u="none" strike="noStrike" cap="none" baseline="0">
                <a:solidFill>
                  <a:srgbClr val="000000"/>
                </a:solidFill>
                <a:latin typeface="Open Sans"/>
                <a:ea typeface="Open Sans"/>
                <a:cs typeface="Open Sans"/>
                <a:sym typeface="Open Sans"/>
              </a:rPr>
              <a:t>A functional interface can have more than one method as long as only one is abstract (others can have default implementations). </a:t>
            </a:r>
          </a:p>
          <a:p>
            <a:pPr marL="342900" marR="0" lvl="0" indent="-342900" algn="l" rtl="0">
              <a:lnSpc>
                <a:spcPct val="150000"/>
              </a:lnSpc>
              <a:spcBef>
                <a:spcPts val="18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
            </a:r>
            <a:br>
              <a:rPr lang="en-US" sz="1600" b="0" i="0" u="none" strike="noStrike" cap="none" baseline="0">
                <a:solidFill>
                  <a:srgbClr val="000000"/>
                </a:solidFill>
                <a:latin typeface="Consolas"/>
                <a:ea typeface="Consolas"/>
                <a:cs typeface="Consolas"/>
                <a:sym typeface="Consolas"/>
              </a:rPr>
            </a:br>
            <a:endParaRPr lang="en-US" sz="1600" b="0" i="0" u="none" strike="noStrike" cap="none" baseline="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1"/>
        <p:cNvGrpSpPr/>
        <p:nvPr/>
      </p:nvGrpSpPr>
      <p:grpSpPr>
        <a:xfrm>
          <a:off x="0" y="0"/>
          <a:ext cx="0" cy="0"/>
          <a:chOff x="0" y="0"/>
          <a:chExt cx="0" cy="0"/>
        </a:xfrm>
      </p:grpSpPr>
      <p:sp>
        <p:nvSpPr>
          <p:cNvPr id="882" name="Shape 882"/>
          <p:cNvSpPr txBox="1"/>
          <p:nvPr/>
        </p:nvSpPr>
        <p:spPr>
          <a:xfrm>
            <a:off x="192086" y="2290761"/>
            <a:ext cx="8785225" cy="40179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83" name="Shape 883"/>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Functional Interface</a:t>
            </a:r>
          </a:p>
        </p:txBody>
      </p:sp>
      <p:pic>
        <p:nvPicPr>
          <p:cNvPr id="884" name="Shape 884"/>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85" name="Shape 885"/>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Predicate is a functional interface</a:t>
            </a: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a:t>
            </a:r>
            <a:r>
              <a:rPr lang="en-US" sz="1200" b="0" i="0" u="none" strike="noStrike" cap="none" baseline="0" dirty="0" err="1">
                <a:solidFill>
                  <a:srgbClr val="646464"/>
                </a:solidFill>
                <a:latin typeface="Consolas"/>
                <a:ea typeface="Consolas"/>
                <a:cs typeface="Consolas"/>
                <a:sym typeface="Consolas"/>
              </a:rPr>
              <a:t>FunctionalInterface</a:t>
            </a:r>
            <a:endParaRPr lang="en-US" sz="1200" b="0" i="0" u="none" strike="noStrike" cap="none" baseline="0" dirty="0">
              <a:solidFill>
                <a:srgbClr val="646464"/>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interface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err="1" smtClean="0">
                <a:solidFill>
                  <a:srgbClr val="7F0055"/>
                </a:solidFill>
                <a:latin typeface="Consolas"/>
                <a:ea typeface="Consolas"/>
                <a:cs typeface="Consolas"/>
                <a:sym typeface="Consolas"/>
              </a:rPr>
              <a:t>boolean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test(T </a:t>
            </a:r>
            <a:r>
              <a:rPr lang="en-US" sz="1200" b="0" i="0" u="none" strike="noStrike" cap="none" baseline="0" dirty="0" err="1">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default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negate() {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return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default</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or(Predicate&lt;?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super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T&gt; </a:t>
            </a:r>
            <a:r>
              <a:rPr lang="en-US" sz="1200" b="0" i="0" u="none" strike="noStrike" cap="none" baseline="0" dirty="0">
                <a:solidFill>
                  <a:srgbClr val="6A3E3E"/>
                </a:solidFill>
                <a:latin typeface="Consolas"/>
                <a:ea typeface="Consolas"/>
                <a:cs typeface="Consolas"/>
                <a:sym typeface="Consolas"/>
              </a:rPr>
              <a:t>other</a:t>
            </a: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a:t>
            </a:r>
            <a:r>
              <a:rPr lang="en-US" sz="1200" dirty="0">
                <a:latin typeface="Consolas"/>
                <a:ea typeface="Consolas"/>
                <a:cs typeface="Consolas"/>
                <a:sym typeface="Consolas"/>
              </a:rPr>
              <a:t>||</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other</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default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and(Predicate&lt;? </a:t>
            </a:r>
            <a:r>
              <a:rPr lang="en-US" sz="1200" b="0" i="0" u="none" strike="noStrike" cap="none" baseline="0" dirty="0">
                <a:solidFill>
                  <a:srgbClr val="7F0055"/>
                </a:solidFill>
                <a:latin typeface="Consolas"/>
                <a:ea typeface="Consolas"/>
                <a:cs typeface="Consolas"/>
                <a:sym typeface="Consolas"/>
              </a:rPr>
              <a:t>super</a:t>
            </a:r>
            <a:r>
              <a:rPr lang="en-US" sz="1200" b="0" i="0" u="none" strike="noStrike" cap="none" baseline="0" dirty="0">
                <a:solidFill>
                  <a:srgbClr val="000000"/>
                </a:solidFill>
                <a:latin typeface="Consolas"/>
                <a:ea typeface="Consolas"/>
                <a:cs typeface="Consolas"/>
                <a:sym typeface="Consolas"/>
              </a:rPr>
              <a:t> T&gt; </a:t>
            </a:r>
            <a:r>
              <a:rPr lang="en-US" sz="1200" b="0" i="0" u="none" strike="noStrike" cap="none" baseline="0" dirty="0">
                <a:solidFill>
                  <a:srgbClr val="6A3E3E"/>
                </a:solidFill>
                <a:latin typeface="Consolas"/>
                <a:ea typeface="Consolas"/>
                <a:cs typeface="Consolas"/>
                <a:sym typeface="Consolas"/>
              </a:rPr>
              <a:t>other</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return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&amp;&amp; </a:t>
            </a:r>
            <a:r>
              <a:rPr lang="en-US" sz="1200" b="0" i="0" u="none" strike="noStrike" cap="none" baseline="0" dirty="0" err="1">
                <a:solidFill>
                  <a:srgbClr val="6A3E3E"/>
                </a:solidFill>
                <a:latin typeface="Consolas"/>
                <a:ea typeface="Consolas"/>
                <a:cs typeface="Consolas"/>
                <a:sym typeface="Consolas"/>
              </a:rPr>
              <a:t>other</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endParaRPr lang="en-US" sz="1600" b="0" i="0" u="none" strike="noStrike" cap="none" baseline="0" dirty="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89"/>
        <p:cNvGrpSpPr/>
        <p:nvPr/>
      </p:nvGrpSpPr>
      <p:grpSpPr>
        <a:xfrm>
          <a:off x="0" y="0"/>
          <a:ext cx="0" cy="0"/>
          <a:chOff x="0" y="0"/>
          <a:chExt cx="0" cy="0"/>
        </a:xfrm>
      </p:grpSpPr>
      <p:sp>
        <p:nvSpPr>
          <p:cNvPr id="890" name="Shape 890"/>
          <p:cNvSpPr txBox="1"/>
          <p:nvPr/>
        </p:nvSpPr>
        <p:spPr>
          <a:xfrm>
            <a:off x="192086" y="2290761"/>
            <a:ext cx="8785225" cy="40179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891" name="Shape 89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Functional Interface</a:t>
            </a:r>
          </a:p>
        </p:txBody>
      </p:sp>
      <p:pic>
        <p:nvPicPr>
          <p:cNvPr id="892" name="Shape 89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893" name="Shape 893"/>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Predicate is a functional interface</a:t>
            </a: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646464"/>
              </a:buClr>
              <a:buSzPct val="25000"/>
              <a:buFont typeface="Consolas"/>
              <a:buNone/>
            </a:pPr>
            <a:r>
              <a:rPr lang="en-US" sz="1200" b="0" i="0" u="none" strike="noStrike" cap="none" baseline="0" dirty="0">
                <a:solidFill>
                  <a:srgbClr val="646464"/>
                </a:solidFill>
                <a:latin typeface="Consolas"/>
                <a:ea typeface="Consolas"/>
                <a:cs typeface="Consolas"/>
                <a:sym typeface="Consolas"/>
              </a:rPr>
              <a:t>	@</a:t>
            </a:r>
            <a:r>
              <a:rPr lang="en-US" sz="1200" b="0" i="0" u="none" strike="noStrike" cap="none" baseline="0" dirty="0" err="1">
                <a:solidFill>
                  <a:srgbClr val="646464"/>
                </a:solidFill>
                <a:latin typeface="Consolas"/>
                <a:ea typeface="Consolas"/>
                <a:cs typeface="Consolas"/>
                <a:sym typeface="Consolas"/>
              </a:rPr>
              <a:t>FunctionalInterface</a:t>
            </a:r>
            <a:endParaRPr lang="en-US" sz="1200" b="0" i="0" u="none" strike="noStrike" cap="none" baseline="0" dirty="0">
              <a:solidFill>
                <a:srgbClr val="646464"/>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public</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interface</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err="1" smtClean="0">
                <a:solidFill>
                  <a:srgbClr val="7F0055"/>
                </a:solidFill>
                <a:latin typeface="Consolas"/>
                <a:ea typeface="Consolas"/>
                <a:cs typeface="Consolas"/>
                <a:sym typeface="Consolas"/>
              </a:rPr>
              <a:t>boolean</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test(T </a:t>
            </a:r>
            <a:r>
              <a:rPr lang="en-US" sz="1200" b="0" i="0" u="none" strike="noStrike" cap="none" baseline="0" dirty="0" err="1">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default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negate() { </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return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default</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or(Predicate&lt;?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super</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T&gt; </a:t>
            </a:r>
            <a:r>
              <a:rPr lang="en-US" sz="1200" b="0" i="0" u="none" strike="noStrike" cap="none" baseline="0" dirty="0">
                <a:solidFill>
                  <a:srgbClr val="6A3E3E"/>
                </a:solidFill>
                <a:latin typeface="Consolas"/>
                <a:ea typeface="Consolas"/>
                <a:cs typeface="Consolas"/>
                <a:sym typeface="Consolas"/>
              </a:rPr>
              <a:t>other</a:t>
            </a:r>
            <a:r>
              <a:rPr lang="en-US" sz="1200" b="0" i="0" u="none" strike="noStrike" cap="none" baseline="0" dirty="0">
                <a:solidFill>
                  <a:srgbClr val="000000"/>
                </a:solidFill>
                <a:latin typeface="Consolas"/>
                <a:ea typeface="Consolas"/>
                <a:cs typeface="Consolas"/>
                <a:sym typeface="Consolas"/>
              </a:rPr>
              <a:t>) {</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7F0055"/>
                </a:solidFill>
                <a:latin typeface="Consolas"/>
                <a:ea typeface="Consolas"/>
                <a:cs typeface="Consolas"/>
                <a:sym typeface="Consolas"/>
              </a:rPr>
              <a:t>return</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&amp;&amp; </a:t>
            </a:r>
            <a:r>
              <a:rPr lang="en-US" sz="1200" b="0" i="0" u="none" strike="noStrike" cap="none" baseline="0" dirty="0" err="1">
                <a:solidFill>
                  <a:srgbClr val="6A3E3E"/>
                </a:solidFill>
                <a:latin typeface="Consolas"/>
                <a:ea typeface="Consolas"/>
                <a:cs typeface="Consolas"/>
                <a:sym typeface="Consolas"/>
              </a:rPr>
              <a:t>other</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a:t>
            </a:r>
            <a:r>
              <a:rPr lang="en-US" sz="1200" b="1" i="0" u="none" strike="noStrike" cap="none" baseline="0" dirty="0" smtClean="0">
                <a:solidFill>
                  <a:srgbClr val="7F0055"/>
                </a:solidFill>
                <a:latin typeface="Consolas"/>
                <a:ea typeface="Consolas"/>
                <a:cs typeface="Consolas"/>
                <a:sym typeface="Consolas"/>
              </a:rPr>
              <a:t>default</a:t>
            </a:r>
            <a:r>
              <a:rPr lang="en-US" sz="1200" b="1" i="0" u="none" strike="noStrike" cap="none" baseline="0" dirty="0" smtClean="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Predicate&lt;T&gt; and(Predicate&lt;? </a:t>
            </a:r>
            <a:r>
              <a:rPr lang="en-US" sz="1200" b="0" i="0" u="none" strike="noStrike" cap="none" baseline="0" dirty="0">
                <a:solidFill>
                  <a:srgbClr val="7F0055"/>
                </a:solidFill>
                <a:latin typeface="Consolas"/>
                <a:ea typeface="Consolas"/>
                <a:cs typeface="Consolas"/>
                <a:sym typeface="Consolas"/>
              </a:rPr>
              <a:t>super</a:t>
            </a:r>
            <a:r>
              <a:rPr lang="en-US" sz="1200" b="0" i="0" u="none" strike="noStrike" cap="none" baseline="0" dirty="0">
                <a:solidFill>
                  <a:srgbClr val="000000"/>
                </a:solidFill>
                <a:latin typeface="Consolas"/>
                <a:ea typeface="Consolas"/>
                <a:cs typeface="Consolas"/>
                <a:sym typeface="Consolas"/>
              </a:rPr>
              <a:t> T&gt; </a:t>
            </a:r>
            <a:r>
              <a:rPr lang="en-US" sz="1200" b="0" i="0" u="none" strike="noStrike" cap="none" baseline="0" dirty="0">
                <a:solidFill>
                  <a:srgbClr val="6A3E3E"/>
                </a:solidFill>
                <a:latin typeface="Consolas"/>
                <a:ea typeface="Consolas"/>
                <a:cs typeface="Consolas"/>
                <a:sym typeface="Consolas"/>
              </a:rPr>
              <a:t>other</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return</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-&gt; test(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 &amp;&amp; </a:t>
            </a:r>
            <a:r>
              <a:rPr lang="en-US" sz="1200" b="0" i="0" u="none" strike="noStrike" cap="none" baseline="0" dirty="0" err="1">
                <a:solidFill>
                  <a:srgbClr val="6A3E3E"/>
                </a:solidFill>
                <a:latin typeface="Consolas"/>
                <a:ea typeface="Consolas"/>
                <a:cs typeface="Consolas"/>
                <a:sym typeface="Consolas"/>
              </a:rPr>
              <a:t>other</a:t>
            </a:r>
            <a:r>
              <a:rPr lang="en-US" sz="1200" b="0" i="0" u="none" strike="noStrike" cap="none" baseline="0" dirty="0" err="1">
                <a:solidFill>
                  <a:srgbClr val="000000"/>
                </a:solidFill>
                <a:latin typeface="Consolas"/>
                <a:ea typeface="Consolas"/>
                <a:cs typeface="Consolas"/>
                <a:sym typeface="Consolas"/>
              </a:rPr>
              <a:t>.test</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t</a:t>
            </a:r>
            <a:r>
              <a:rPr lang="en-US" sz="1200" b="0" i="0" u="none" strike="noStrike" cap="none" baseline="0" dirty="0">
                <a:solidFill>
                  <a:srgbClr val="000000"/>
                </a:solidFill>
                <a:latin typeface="Consolas"/>
                <a:ea typeface="Consolas"/>
                <a:cs typeface="Consolas"/>
                <a:sym typeface="Consolas"/>
              </a:rPr>
              <a:t>);</a:t>
            </a:r>
          </a:p>
          <a:p>
            <a:pPr marL="8001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50000"/>
              </a:lnSpc>
              <a:spcBef>
                <a:spcPts val="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120"/>
              </a:spcBef>
              <a:spcAft>
                <a:spcPts val="0"/>
              </a:spcAft>
              <a:buClr>
                <a:srgbClr val="000000"/>
              </a:buClr>
              <a:buSzPct val="25000"/>
              <a:buFont typeface="Consolas"/>
              <a:buNone/>
            </a:pPr>
            <a:r>
              <a:rPr lang="en-US" sz="1200" b="0" i="1" u="none" strike="noStrike" cap="none" baseline="0" dirty="0">
                <a:solidFill>
                  <a:srgbClr val="000000"/>
                </a:solidFill>
                <a:latin typeface="Consolas"/>
                <a:ea typeface="Consolas"/>
                <a:cs typeface="Consolas"/>
                <a:sym typeface="Consolas"/>
              </a:rPr>
              <a:t>	</a:t>
            </a:r>
            <a:r>
              <a:rPr lang="en-US" sz="1600" b="0" i="0" u="none" strike="noStrike" cap="none" baseline="0" dirty="0">
                <a:solidFill>
                  <a:srgbClr val="000000"/>
                </a:solidFill>
                <a:latin typeface="Consolas"/>
                <a:ea typeface="Consolas"/>
                <a:cs typeface="Consolas"/>
                <a:sym typeface="Consolas"/>
              </a:rPr>
              <a:t/>
            </a:r>
            <a:br>
              <a:rPr lang="en-US" sz="1600" b="0" i="0" u="none" strike="noStrike" cap="none" baseline="0" dirty="0">
                <a:solidFill>
                  <a:srgbClr val="000000"/>
                </a:solidFill>
                <a:latin typeface="Consolas"/>
                <a:ea typeface="Consolas"/>
                <a:cs typeface="Consolas"/>
                <a:sym typeface="Consolas"/>
              </a:rPr>
            </a:br>
            <a:endParaRPr lang="en-US" sz="1600" b="0" i="0" u="none" strike="noStrike" cap="none" baseline="0" dirty="0">
              <a:solidFill>
                <a:srgbClr val="000000"/>
              </a:solidFill>
              <a:latin typeface="Consolas"/>
              <a:ea typeface="Consolas"/>
              <a:cs typeface="Consolas"/>
              <a:sym typeface="Consolas"/>
            </a:endParaRPr>
          </a:p>
          <a:p>
            <a:pPr marL="0" marR="0" lvl="0" indent="0" algn="r" rtl="1">
              <a:lnSpc>
                <a:spcPct val="100000"/>
              </a:lnSpc>
              <a:spcBef>
                <a:spcPts val="0"/>
              </a:spcBef>
              <a:spcAft>
                <a:spcPts val="0"/>
              </a:spcAft>
              <a:buNone/>
            </a:pPr>
            <a:endParaRPr sz="2000" b="0" i="0" u="none" strike="noStrike" cap="none" baseline="0" dirty="0">
              <a:solidFill>
                <a:srgbClr val="000000"/>
              </a:solidFill>
              <a:latin typeface="Consolas"/>
              <a:ea typeface="Consolas"/>
              <a:cs typeface="Consolas"/>
              <a:sym typeface="Consolas"/>
            </a:endParaRPr>
          </a:p>
        </p:txBody>
      </p:sp>
      <p:sp>
        <p:nvSpPr>
          <p:cNvPr id="894" name="Shape 894"/>
          <p:cNvSpPr txBox="1"/>
          <p:nvPr/>
        </p:nvSpPr>
        <p:spPr>
          <a:xfrm>
            <a:off x="5292725" y="2625725"/>
            <a:ext cx="2379661"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Single Abstract Method</a:t>
            </a:r>
          </a:p>
        </p:txBody>
      </p:sp>
      <p:cxnSp>
        <p:nvCxnSpPr>
          <p:cNvPr id="895" name="Shape 895"/>
          <p:cNvCxnSpPr/>
          <p:nvPr/>
        </p:nvCxnSpPr>
        <p:spPr>
          <a:xfrm flipH="1">
            <a:off x="2944025" y="2811461"/>
            <a:ext cx="2348699" cy="235500"/>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99"/>
        <p:cNvGrpSpPr/>
        <p:nvPr/>
      </p:nvGrpSpPr>
      <p:grpSpPr>
        <a:xfrm>
          <a:off x="0" y="0"/>
          <a:ext cx="0" cy="0"/>
          <a:chOff x="0" y="0"/>
          <a:chExt cx="0" cy="0"/>
        </a:xfrm>
      </p:grpSpPr>
      <p:sp>
        <p:nvSpPr>
          <p:cNvPr id="900" name="Shape 900"/>
          <p:cNvSpPr txBox="1"/>
          <p:nvPr/>
        </p:nvSpPr>
        <p:spPr>
          <a:xfrm>
            <a:off x="192086" y="2290761"/>
            <a:ext cx="8785225" cy="401796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901" name="Shape 901"/>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Functional Interface</a:t>
            </a:r>
          </a:p>
        </p:txBody>
      </p:sp>
      <p:pic>
        <p:nvPicPr>
          <p:cNvPr id="902" name="Shape 902"/>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03" name="Shape 903"/>
          <p:cNvSpPr txBox="1"/>
          <p:nvPr/>
        </p:nvSpPr>
        <p:spPr>
          <a:xfrm>
            <a:off x="323850" y="1700211"/>
            <a:ext cx="8135936"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 fact, these are functional interfaces too:</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rgbClr val="7F0055"/>
              </a:buClr>
              <a:buSzPct val="100000"/>
              <a:buFont typeface="Arial"/>
              <a:buChar char="•"/>
            </a:pPr>
            <a:r>
              <a:rPr lang="en-US" sz="1600" b="1" i="0" u="none" strike="noStrike" cap="none" baseline="0">
                <a:solidFill>
                  <a:srgbClr val="7F0055"/>
                </a:solidFill>
                <a:latin typeface="Consolas"/>
                <a:ea typeface="Consolas"/>
                <a:cs typeface="Consolas"/>
                <a:sym typeface="Consolas"/>
              </a:rPr>
              <a:t>interface</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Comparator&lt;T&gt; { </a:t>
            </a:r>
            <a:r>
              <a:rPr lang="en-US" sz="1600" b="1" i="0" u="none" strike="noStrike" cap="none" baseline="0">
                <a:solidFill>
                  <a:srgbClr val="7F0055"/>
                </a:solidFill>
                <a:latin typeface="Consolas"/>
                <a:ea typeface="Consolas"/>
                <a:cs typeface="Consolas"/>
                <a:sym typeface="Consolas"/>
              </a:rPr>
              <a:t>boolean</a:t>
            </a:r>
            <a:r>
              <a:rPr lang="en-US" sz="1600" b="0" i="0" u="none" strike="noStrike" cap="none" baseline="0">
                <a:solidFill>
                  <a:srgbClr val="000000"/>
                </a:solidFill>
                <a:latin typeface="Consolas"/>
                <a:ea typeface="Consolas"/>
                <a:cs typeface="Consolas"/>
                <a:sym typeface="Consolas"/>
              </a:rPr>
              <a:t> compare(T </a:t>
            </a:r>
            <a:r>
              <a:rPr lang="en-US" sz="1600" b="0" i="0" u="none" strike="noStrike" cap="none" baseline="0">
                <a:solidFill>
                  <a:srgbClr val="6A3E3E"/>
                </a:solidFill>
                <a:latin typeface="Consolas"/>
                <a:ea typeface="Consolas"/>
                <a:cs typeface="Consolas"/>
                <a:sym typeface="Consolas"/>
              </a:rPr>
              <a:t>x</a:t>
            </a:r>
            <a:r>
              <a:rPr lang="en-US" sz="1600" b="0" i="0" u="none" strike="noStrike" cap="none" baseline="0">
                <a:solidFill>
                  <a:srgbClr val="000000"/>
                </a:solidFill>
                <a:latin typeface="Consolas"/>
                <a:ea typeface="Consolas"/>
                <a:cs typeface="Consolas"/>
                <a:sym typeface="Consolas"/>
              </a:rPr>
              <a:t>, T </a:t>
            </a:r>
            <a:r>
              <a:rPr lang="en-US" sz="1600" b="0" i="0" u="none" strike="noStrike" cap="none" baseline="0">
                <a:solidFill>
                  <a:srgbClr val="6A3E3E"/>
                </a:solidFill>
                <a:latin typeface="Consolas"/>
                <a:ea typeface="Consolas"/>
                <a:cs typeface="Consolas"/>
                <a:sym typeface="Consolas"/>
              </a:rPr>
              <a:t>y</a:t>
            </a:r>
            <a:r>
              <a:rPr lang="en-US" sz="1600" b="0" i="0" u="none" strike="noStrike" cap="none" baseline="0">
                <a:solidFill>
                  <a:srgbClr val="000000"/>
                </a:solidFill>
                <a:latin typeface="Consolas"/>
                <a:ea typeface="Consolas"/>
                <a:cs typeface="Consolas"/>
                <a:sym typeface="Consolas"/>
              </a:rPr>
              <a:t>); }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a:t>
            </a:r>
            <a:r>
              <a:rPr lang="en-US" sz="1600" b="1" i="0" u="none" strike="noStrike" cap="none" baseline="0">
                <a:solidFill>
                  <a:srgbClr val="7F0055"/>
                </a:solidFill>
                <a:latin typeface="Consolas"/>
                <a:ea typeface="Consolas"/>
                <a:cs typeface="Consolas"/>
                <a:sym typeface="Consolas"/>
              </a:rPr>
              <a:t>int</a:t>
            </a:r>
            <a:r>
              <a:rPr lang="en-US" sz="1600" b="1" i="0" u="none" strike="noStrike" cap="none" baseline="0">
                <a:solidFill>
                  <a:srgbClr val="000000"/>
                </a:solidFill>
                <a:latin typeface="Consolas"/>
                <a:ea typeface="Consolas"/>
                <a:cs typeface="Consolas"/>
                <a:sym typeface="Consolas"/>
              </a:rPr>
              <a:t> </a:t>
            </a:r>
            <a:r>
              <a:rPr lang="en-US" sz="1600" b="0" i="1" u="none" strike="noStrike" cap="none" baseline="0">
                <a:solidFill>
                  <a:srgbClr val="0000C0"/>
                </a:solidFill>
                <a:latin typeface="Consolas"/>
                <a:ea typeface="Consolas"/>
                <a:cs typeface="Consolas"/>
                <a:sym typeface="Consolas"/>
              </a:rPr>
              <a:t>x</a:t>
            </a:r>
            <a:r>
              <a:rPr lang="en-US" sz="1600" b="0" i="1" u="none" strike="noStrike" cap="none" baseline="0">
                <a:solidFill>
                  <a:srgbClr val="000000"/>
                </a:solidFill>
                <a:latin typeface="Consolas"/>
                <a:ea typeface="Consolas"/>
                <a:cs typeface="Consolas"/>
                <a:sym typeface="Consolas"/>
              </a:rPr>
              <a:t>,</a:t>
            </a:r>
            <a:r>
              <a:rPr lang="en-US" sz="1600" b="1" i="1" u="none" strike="noStrike" cap="none" baseline="0">
                <a:solidFill>
                  <a:srgbClr val="000000"/>
                </a:solidFill>
                <a:latin typeface="Consolas"/>
                <a:ea typeface="Consolas"/>
                <a:cs typeface="Consolas"/>
                <a:sym typeface="Consolas"/>
              </a:rPr>
              <a:t> </a:t>
            </a:r>
            <a:r>
              <a:rPr lang="en-US" sz="1600" b="1" i="1" u="none" strike="noStrike" cap="none" baseline="0">
                <a:solidFill>
                  <a:srgbClr val="7F0055"/>
                </a:solidFill>
                <a:latin typeface="Consolas"/>
                <a:ea typeface="Consolas"/>
                <a:cs typeface="Consolas"/>
                <a:sym typeface="Consolas"/>
              </a:rPr>
              <a:t>int</a:t>
            </a:r>
            <a:r>
              <a:rPr lang="en-US" sz="1600" b="1" i="1" u="none" strike="noStrike" cap="none" baseline="0">
                <a:solidFill>
                  <a:srgbClr val="000000"/>
                </a:solidFill>
                <a:latin typeface="Consolas"/>
                <a:ea typeface="Consolas"/>
                <a:cs typeface="Consolas"/>
                <a:sym typeface="Consolas"/>
              </a:rPr>
              <a:t> </a:t>
            </a:r>
            <a:r>
              <a:rPr lang="en-US" sz="1600" b="0" i="1" u="none" strike="noStrike" cap="none" baseline="0">
                <a:solidFill>
                  <a:srgbClr val="0000C0"/>
                </a:solidFill>
                <a:latin typeface="Consolas"/>
                <a:ea typeface="Consolas"/>
                <a:cs typeface="Consolas"/>
                <a:sym typeface="Consolas"/>
              </a:rPr>
              <a:t>y</a:t>
            </a:r>
            <a:r>
              <a:rPr lang="en-US" sz="1600" b="0" i="1" u="none" strike="noStrike" cap="none" baseline="0">
                <a:solidFill>
                  <a:srgbClr val="000000"/>
                </a:solidFill>
                <a:latin typeface="Consolas"/>
                <a:ea typeface="Consolas"/>
                <a:cs typeface="Consolas"/>
                <a:sym typeface="Consolas"/>
              </a:rPr>
              <a:t>) →  x - y ;</a:t>
            </a:r>
          </a:p>
          <a:p>
            <a:pPr marL="342900" marR="0" lvl="0" indent="-342900" algn="l" rtl="0">
              <a:lnSpc>
                <a:spcPct val="100000"/>
              </a:lnSpc>
              <a:spcBef>
                <a:spcPts val="320"/>
              </a:spcBef>
              <a:spcAft>
                <a:spcPts val="0"/>
              </a:spcAft>
              <a:buClr>
                <a:schemeClr val="dk1"/>
              </a:buClr>
              <a:buSzPct val="25000"/>
              <a:buFont typeface="Consolas"/>
              <a:buNone/>
            </a:pPr>
            <a:r>
              <a:rPr lang="en-US" sz="1600" b="0" i="0" u="none" strike="noStrike" cap="none" baseline="0">
                <a:solidFill>
                  <a:schemeClr val="dk1"/>
                </a:solidFill>
                <a:latin typeface="Consolas"/>
                <a:ea typeface="Consolas"/>
                <a:cs typeface="Consolas"/>
                <a:sym typeface="Consolas"/>
              </a:rPr>
              <a:t/>
            </a:r>
            <a:br>
              <a:rPr lang="en-US" sz="1600" b="0" i="0" u="none" strike="noStrike" cap="none" baseline="0">
                <a:solidFill>
                  <a:schemeClr val="dk1"/>
                </a:solidFill>
                <a:latin typeface="Consolas"/>
                <a:ea typeface="Consolas"/>
                <a:cs typeface="Consolas"/>
                <a:sym typeface="Consolas"/>
              </a:rPr>
            </a:br>
            <a:endParaRPr lang="en-US" sz="16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rgbClr val="7F0055"/>
              </a:buClr>
              <a:buSzPct val="100000"/>
              <a:buFont typeface="Arial"/>
              <a:buChar char="•"/>
            </a:pPr>
            <a:r>
              <a:rPr lang="en-US" sz="1600" b="1" i="0" u="none" strike="noStrike" cap="none" baseline="0">
                <a:solidFill>
                  <a:srgbClr val="7F0055"/>
                </a:solidFill>
                <a:latin typeface="Consolas"/>
                <a:ea typeface="Consolas"/>
                <a:cs typeface="Consolas"/>
                <a:sym typeface="Consolas"/>
              </a:rPr>
              <a:t>interface</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FileFilter {</a:t>
            </a:r>
            <a:r>
              <a:rPr lang="en-US" sz="1600" b="1" i="0" u="none" strike="noStrike" cap="none" baseline="0">
                <a:solidFill>
                  <a:srgbClr val="000000"/>
                </a:solidFill>
                <a:latin typeface="Consolas"/>
                <a:ea typeface="Consolas"/>
                <a:cs typeface="Consolas"/>
                <a:sym typeface="Consolas"/>
              </a:rPr>
              <a:t> </a:t>
            </a:r>
            <a:r>
              <a:rPr lang="en-US" sz="1600" b="1" i="0" u="none" strike="noStrike" cap="none" baseline="0">
                <a:solidFill>
                  <a:srgbClr val="7F0055"/>
                </a:solidFill>
                <a:latin typeface="Consolas"/>
                <a:ea typeface="Consolas"/>
                <a:cs typeface="Consolas"/>
                <a:sym typeface="Consolas"/>
              </a:rPr>
              <a:t>boolean</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accept(File </a:t>
            </a:r>
            <a:r>
              <a:rPr lang="en-US" sz="1600" b="0" i="0" u="none" strike="noStrike" cap="none" baseline="0">
                <a:solidFill>
                  <a:srgbClr val="6A3E3E"/>
                </a:solidFill>
                <a:latin typeface="Consolas"/>
                <a:ea typeface="Consolas"/>
                <a:cs typeface="Consolas"/>
                <a:sym typeface="Consolas"/>
              </a:rPr>
              <a:t>x</a:t>
            </a:r>
            <a:r>
              <a:rPr lang="en-US" sz="1600" b="0" i="0" u="none" strike="noStrike" cap="none" baseline="0">
                <a:solidFill>
                  <a:srgbClr val="000000"/>
                </a:solidFill>
                <a:latin typeface="Consolas"/>
                <a:ea typeface="Consolas"/>
                <a:cs typeface="Consolas"/>
                <a:sym typeface="Consolas"/>
              </a:rPr>
              <a:t>); }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f → f.isDirectory()</a:t>
            </a:r>
          </a:p>
          <a:p>
            <a:pPr marL="342900" marR="0" lvl="0" indent="-342900" algn="l" rtl="0">
              <a:lnSpc>
                <a:spcPct val="100000"/>
              </a:lnSpc>
              <a:spcBef>
                <a:spcPts val="320"/>
              </a:spcBef>
              <a:spcAft>
                <a:spcPts val="0"/>
              </a:spcAft>
              <a:buClr>
                <a:schemeClr val="dk1"/>
              </a:buClr>
              <a:buSzPct val="25000"/>
              <a:buFont typeface="Consolas"/>
              <a:buNone/>
            </a:pPr>
            <a:r>
              <a:rPr lang="en-US" sz="1600" b="0" i="0" u="none" strike="noStrike" cap="none" baseline="0">
                <a:solidFill>
                  <a:schemeClr val="dk1"/>
                </a:solidFill>
                <a:latin typeface="Consolas"/>
                <a:ea typeface="Consolas"/>
                <a:cs typeface="Consolas"/>
                <a:sym typeface="Consolas"/>
              </a:rPr>
              <a:t/>
            </a:r>
            <a:br>
              <a:rPr lang="en-US" sz="1600" b="0" i="0" u="none" strike="noStrike" cap="none" baseline="0">
                <a:solidFill>
                  <a:schemeClr val="dk1"/>
                </a:solidFill>
                <a:latin typeface="Consolas"/>
                <a:ea typeface="Consolas"/>
                <a:cs typeface="Consolas"/>
                <a:sym typeface="Consolas"/>
              </a:rPr>
            </a:br>
            <a:endParaRPr lang="en-US" sz="16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rgbClr val="7F0055"/>
              </a:buClr>
              <a:buSzPct val="100000"/>
              <a:buFont typeface="Arial"/>
              <a:buChar char="•"/>
            </a:pPr>
            <a:r>
              <a:rPr lang="en-US" sz="1600" b="1" i="0" u="none" strike="noStrike" cap="none" baseline="0">
                <a:solidFill>
                  <a:srgbClr val="7F0055"/>
                </a:solidFill>
                <a:latin typeface="Consolas"/>
                <a:ea typeface="Consolas"/>
                <a:cs typeface="Consolas"/>
                <a:sym typeface="Consolas"/>
              </a:rPr>
              <a:t>interface</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Runnable { </a:t>
            </a:r>
            <a:r>
              <a:rPr lang="en-US" sz="1600" b="1" i="0" u="none" strike="noStrike" cap="none" baseline="0">
                <a:solidFill>
                  <a:srgbClr val="7F0055"/>
                </a:solidFill>
                <a:latin typeface="Consolas"/>
                <a:ea typeface="Consolas"/>
                <a:cs typeface="Consolas"/>
                <a:sym typeface="Consolas"/>
              </a:rPr>
              <a:t>void</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run(); }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 → someCode();</a:t>
            </a:r>
          </a:p>
          <a:p>
            <a:pPr marL="342900" marR="0" lvl="0" indent="-342900" algn="l" rtl="0">
              <a:lnSpc>
                <a:spcPct val="100000"/>
              </a:lnSpc>
              <a:spcBef>
                <a:spcPts val="320"/>
              </a:spcBef>
              <a:spcAft>
                <a:spcPts val="0"/>
              </a:spcAft>
              <a:buClr>
                <a:schemeClr val="dk1"/>
              </a:buClr>
              <a:buSzPct val="25000"/>
              <a:buFont typeface="Consolas"/>
              <a:buNone/>
            </a:pPr>
            <a:r>
              <a:rPr lang="en-US" sz="1600" b="0" i="0" u="none" strike="noStrike" cap="none" baseline="0">
                <a:solidFill>
                  <a:schemeClr val="dk1"/>
                </a:solidFill>
                <a:latin typeface="Consolas"/>
                <a:ea typeface="Consolas"/>
                <a:cs typeface="Consolas"/>
                <a:sym typeface="Consolas"/>
              </a:rPr>
              <a:t/>
            </a:r>
            <a:br>
              <a:rPr lang="en-US" sz="1600" b="0" i="0" u="none" strike="noStrike" cap="none" baseline="0">
                <a:solidFill>
                  <a:schemeClr val="dk1"/>
                </a:solidFill>
                <a:latin typeface="Consolas"/>
                <a:ea typeface="Consolas"/>
                <a:cs typeface="Consolas"/>
                <a:sym typeface="Consolas"/>
              </a:rPr>
            </a:br>
            <a:endParaRPr lang="en-US" sz="16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rgbClr val="7F0055"/>
              </a:buClr>
              <a:buSzPct val="100000"/>
              <a:buFont typeface="Arial"/>
              <a:buChar char="•"/>
            </a:pPr>
            <a:r>
              <a:rPr lang="en-US" sz="1600" b="1" i="0" u="none" strike="noStrike" cap="none" baseline="0">
                <a:solidFill>
                  <a:srgbClr val="7F0055"/>
                </a:solidFill>
                <a:latin typeface="Consolas"/>
                <a:ea typeface="Consolas"/>
                <a:cs typeface="Consolas"/>
                <a:sym typeface="Consolas"/>
              </a:rPr>
              <a:t>interface</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ActionListener{ </a:t>
            </a:r>
            <a:r>
              <a:rPr lang="en-US" sz="1600" b="1" i="0" u="none" strike="noStrike" cap="none" baseline="0">
                <a:solidFill>
                  <a:srgbClr val="7F0055"/>
                </a:solidFill>
                <a:latin typeface="Consolas"/>
                <a:ea typeface="Consolas"/>
                <a:cs typeface="Consolas"/>
                <a:sym typeface="Consolas"/>
              </a:rPr>
              <a:t>void</a:t>
            </a:r>
            <a:r>
              <a:rPr lang="en-US" sz="1600" b="1" i="0" u="none" strike="noStrike" cap="none" baseline="0">
                <a:solidFill>
                  <a:srgbClr val="000000"/>
                </a:solidFill>
                <a:latin typeface="Consolas"/>
                <a:ea typeface="Consolas"/>
                <a:cs typeface="Consolas"/>
                <a:sym typeface="Consolas"/>
              </a:rPr>
              <a:t> </a:t>
            </a:r>
            <a:r>
              <a:rPr lang="en-US" sz="1600" b="0" i="0" u="none" strike="noStrike" cap="none" baseline="0">
                <a:solidFill>
                  <a:srgbClr val="000000"/>
                </a:solidFill>
                <a:latin typeface="Consolas"/>
                <a:ea typeface="Consolas"/>
                <a:cs typeface="Consolas"/>
                <a:sym typeface="Consolas"/>
              </a:rPr>
              <a:t>actionPerformed(ActionEvent </a:t>
            </a:r>
            <a:r>
              <a:rPr lang="en-US" sz="1600" b="0" i="0" u="none" strike="noStrike" cap="none" baseline="0">
                <a:solidFill>
                  <a:srgbClr val="6A3E3E"/>
                </a:solidFill>
                <a:latin typeface="Consolas"/>
                <a:ea typeface="Consolas"/>
                <a:cs typeface="Consolas"/>
                <a:sym typeface="Consolas"/>
              </a:rPr>
              <a:t>ae</a:t>
            </a:r>
            <a:r>
              <a:rPr lang="en-US" sz="1600" b="0" i="0" u="none" strike="noStrike" cap="none" baseline="0">
                <a:solidFill>
                  <a:srgbClr val="000000"/>
                </a:solidFill>
                <a:latin typeface="Consolas"/>
                <a:ea typeface="Consolas"/>
                <a:cs typeface="Consolas"/>
                <a:sym typeface="Consolas"/>
              </a:rPr>
              <a:t>); } </a:t>
            </a:r>
            <a:br>
              <a:rPr lang="en-US" sz="1600" b="0" i="0" u="none" strike="noStrike" cap="none" baseline="0">
                <a:solidFill>
                  <a:srgbClr val="000000"/>
                </a:solidFill>
                <a:latin typeface="Consolas"/>
                <a:ea typeface="Consolas"/>
                <a:cs typeface="Consolas"/>
                <a:sym typeface="Consolas"/>
              </a:rPr>
            </a:br>
            <a:r>
              <a:rPr lang="en-US" sz="1600" b="0" i="0" u="none" strike="noStrike" cap="none" baseline="0">
                <a:solidFill>
                  <a:srgbClr val="000000"/>
                </a:solidFill>
                <a:latin typeface="Consolas"/>
                <a:ea typeface="Consolas"/>
                <a:cs typeface="Consolas"/>
                <a:sym typeface="Consolas"/>
              </a:rPr>
              <a:t>ae -&gt; log.debug(“Got it!”);</a:t>
            </a: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07"/>
        <p:cNvGrpSpPr/>
        <p:nvPr/>
      </p:nvGrpSpPr>
      <p:grpSpPr>
        <a:xfrm>
          <a:off x="0" y="0"/>
          <a:ext cx="0" cy="0"/>
          <a:chOff x="0" y="0"/>
          <a:chExt cx="0" cy="0"/>
        </a:xfrm>
      </p:grpSpPr>
      <p:sp>
        <p:nvSpPr>
          <p:cNvPr id="908" name="Shape 9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a:solidFill>
                  <a:schemeClr val="dk1"/>
                </a:solidFill>
                <a:latin typeface="Open Sans"/>
                <a:ea typeface="Open Sans"/>
                <a:cs typeface="Open Sans"/>
                <a:sym typeface="Open Sans"/>
              </a:rPr>
              <a:t>Functional Interface</a:t>
            </a:r>
          </a:p>
        </p:txBody>
      </p:sp>
      <p:pic>
        <p:nvPicPr>
          <p:cNvPr id="909" name="Shape 90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10" name="Shape 910"/>
          <p:cNvSpPr txBox="1"/>
          <p:nvPr/>
        </p:nvSpPr>
        <p:spPr>
          <a:xfrm>
            <a:off x="323850" y="1628775"/>
            <a:ext cx="8496299" cy="2590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Java 8 presents these new functional interfaces:</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sng" strike="noStrike" cap="none" baseline="0" dirty="0">
                <a:solidFill>
                  <a:srgbClr val="000000"/>
                </a:solidFill>
                <a:latin typeface="Open Sans"/>
                <a:ea typeface="Open Sans"/>
                <a:cs typeface="Open Sans"/>
                <a:sym typeface="Open Sans"/>
              </a:rPr>
              <a:t>Predicate&lt;T&gt;:</a:t>
            </a:r>
            <a:r>
              <a:rPr lang="en-US" sz="2000" b="1" i="0" u="none" strike="noStrike" cap="none" baseline="0" dirty="0">
                <a:solidFill>
                  <a:srgbClr val="000000"/>
                </a:solidFill>
                <a:latin typeface="Open Sans"/>
                <a:ea typeface="Open Sans"/>
                <a:cs typeface="Open Sans"/>
                <a:sym typeface="Open Sans"/>
              </a:rPr>
              <a:t>	</a:t>
            </a:r>
            <a:r>
              <a:rPr lang="en-US" sz="2000" b="1" i="0" u="none" strike="noStrike" cap="none" baseline="0" dirty="0" smtClean="0">
                <a:solidFill>
                  <a:srgbClr val="000000"/>
                </a:solidFill>
                <a:latin typeface="Open Sans"/>
                <a:ea typeface="Open Sans"/>
                <a:cs typeface="Open Sans"/>
                <a:sym typeface="Open Sans"/>
              </a:rPr>
              <a:t>	</a:t>
            </a:r>
            <a:r>
              <a:rPr lang="en-US" sz="2000" b="1" i="0" u="none" strike="noStrike" cap="none" baseline="0" dirty="0" err="1" smtClean="0">
                <a:solidFill>
                  <a:srgbClr val="000000"/>
                </a:solidFill>
                <a:latin typeface="Open Sans"/>
                <a:ea typeface="Open Sans"/>
                <a:cs typeface="Open Sans"/>
                <a:sym typeface="Open Sans"/>
              </a:rPr>
              <a:t>boolean</a:t>
            </a:r>
            <a:r>
              <a:rPr lang="en-US" sz="2000" b="1" i="0" u="none" strike="noStrike" cap="none" baseline="0" dirty="0" smtClean="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test(T </a:t>
            </a:r>
            <a:r>
              <a:rPr lang="en-US" sz="2000" b="1" i="0" u="none" strike="noStrike" cap="none" baseline="0" dirty="0" err="1">
                <a:solidFill>
                  <a:srgbClr val="000000"/>
                </a:solidFill>
                <a:latin typeface="Open Sans"/>
                <a:ea typeface="Open Sans"/>
                <a:cs typeface="Open Sans"/>
                <a:sym typeface="Open Sans"/>
              </a:rPr>
              <a:t>t</a:t>
            </a:r>
            <a:r>
              <a:rPr lang="en-US" sz="2000" b="1" i="0" u="none" strike="noStrike" cap="none" baseline="0" dirty="0">
                <a:solidFill>
                  <a:srgbClr val="000000"/>
                </a:solidFill>
                <a:latin typeface="Open Sans"/>
                <a:ea typeface="Open Sans"/>
                <a:cs typeface="Open Sans"/>
                <a:sym typeface="Open Sans"/>
              </a:rPr>
              <a:t>);</a:t>
            </a:r>
            <a:br>
              <a:rPr lang="en-US" sz="2000" b="1"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2000" b="0" i="0" u="none" strike="noStrike" cap="none" baseline="0" dirty="0" smtClean="0">
                <a:solidFill>
                  <a:srgbClr val="000000"/>
                </a:solidFill>
                <a:latin typeface="Open Sans"/>
                <a:ea typeface="Open Sans"/>
                <a:cs typeface="Open Sans"/>
                <a:sym typeface="Open Sans"/>
              </a:rPr>
              <a:t>Determine </a:t>
            </a:r>
            <a:r>
              <a:rPr lang="en-US" sz="2000" b="0" i="0" u="none" strike="noStrike" cap="none" baseline="0" dirty="0">
                <a:solidFill>
                  <a:srgbClr val="000000"/>
                </a:solidFill>
                <a:latin typeface="Open Sans"/>
                <a:ea typeface="Open Sans"/>
                <a:cs typeface="Open Sans"/>
                <a:sym typeface="Open Sans"/>
              </a:rPr>
              <a:t>if the input of type T matches some criteria</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sng" strike="noStrike" cap="none" baseline="0" dirty="0">
                <a:solidFill>
                  <a:srgbClr val="000000"/>
                </a:solidFill>
                <a:latin typeface="Open Sans"/>
                <a:ea typeface="Open Sans"/>
                <a:cs typeface="Open Sans"/>
                <a:sym typeface="Open Sans"/>
              </a:rPr>
              <a:t>Consumer&lt;T&gt;:</a:t>
            </a:r>
            <a:r>
              <a:rPr lang="en-US" sz="2000" b="0" i="0" u="none" strike="noStrike" cap="none" baseline="0" dirty="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void accept(T </a:t>
            </a:r>
            <a:r>
              <a:rPr lang="en-US" sz="2000" b="1" i="0" u="none" strike="noStrike" cap="none" baseline="0" dirty="0" err="1">
                <a:solidFill>
                  <a:srgbClr val="000000"/>
                </a:solidFill>
                <a:latin typeface="Open Sans"/>
                <a:ea typeface="Open Sans"/>
                <a:cs typeface="Open Sans"/>
                <a:sym typeface="Open Sans"/>
              </a:rPr>
              <a:t>t</a:t>
            </a:r>
            <a:r>
              <a:rPr lang="en-US" sz="2000" b="1" i="0" u="none" strike="noStrike" cap="none" baseline="0" dirty="0">
                <a:solidFill>
                  <a:srgbClr val="000000"/>
                </a:solidFill>
                <a:latin typeface="Open Sans"/>
                <a:ea typeface="Open Sans"/>
                <a:cs typeface="Open Sans"/>
                <a:sym typeface="Open Sans"/>
              </a:rPr>
              <a:t>);</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2000" b="0" i="0" u="none" strike="noStrike" cap="none" baseline="0" dirty="0" smtClean="0">
                <a:solidFill>
                  <a:srgbClr val="000000"/>
                </a:solidFill>
                <a:latin typeface="Open Sans"/>
                <a:ea typeface="Open Sans"/>
                <a:cs typeface="Open Sans"/>
                <a:sym typeface="Open Sans"/>
              </a:rPr>
              <a:t>Accept </a:t>
            </a:r>
            <a:r>
              <a:rPr lang="en-US" sz="2000" b="0" i="0" u="none" strike="noStrike" cap="none" baseline="0" dirty="0">
                <a:solidFill>
                  <a:srgbClr val="000000"/>
                </a:solidFill>
                <a:latin typeface="Open Sans"/>
                <a:ea typeface="Open Sans"/>
                <a:cs typeface="Open Sans"/>
                <a:sym typeface="Open Sans"/>
              </a:rPr>
              <a:t>a single input argument of type T (return nothing)</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sng" strike="noStrike" cap="none" baseline="0" dirty="0">
                <a:solidFill>
                  <a:srgbClr val="000000"/>
                </a:solidFill>
                <a:latin typeface="Open Sans"/>
                <a:ea typeface="Open Sans"/>
                <a:cs typeface="Open Sans"/>
                <a:sym typeface="Open Sans"/>
              </a:rPr>
              <a:t>Supplier&lt;T&gt;:</a:t>
            </a:r>
            <a:r>
              <a:rPr lang="en-US" sz="2000" b="0" i="0" u="sng" strike="noStrike" cap="none" baseline="0" dirty="0">
                <a:solidFill>
                  <a:srgbClr val="000000"/>
                </a:solidFill>
                <a:latin typeface="Open Sans"/>
                <a:ea typeface="Open Sans"/>
                <a:cs typeface="Open Sans"/>
                <a:sym typeface="Open Sans"/>
              </a:rPr>
              <a:t>	</a:t>
            </a:r>
            <a:r>
              <a:rPr lang="en-US" sz="2000" b="0" i="0" u="none" strike="noStrike" cap="none" baseline="0" dirty="0">
                <a:solidFill>
                  <a:srgbClr val="000000"/>
                </a:solidFill>
                <a:latin typeface="Open Sans"/>
                <a:ea typeface="Open Sans"/>
                <a:cs typeface="Open Sans"/>
                <a:sym typeface="Open Sans"/>
              </a:rPr>
              <a:t>	</a:t>
            </a:r>
            <a:r>
              <a:rPr lang="en-US" sz="2000" b="1" i="0" u="none" strike="noStrike" cap="none" baseline="0" dirty="0">
                <a:solidFill>
                  <a:srgbClr val="000000"/>
                </a:solidFill>
                <a:latin typeface="Open Sans"/>
                <a:ea typeface="Open Sans"/>
                <a:cs typeface="Open Sans"/>
                <a:sym typeface="Open Sans"/>
              </a:rPr>
              <a:t>T get();</a:t>
            </a:r>
            <a:r>
              <a:rPr lang="en-US" sz="2000" b="0" i="0" u="none" strike="noStrike" cap="none" baseline="0" dirty="0">
                <a:solidFill>
                  <a:srgbClr val="000000"/>
                </a:solidFill>
                <a:latin typeface="Open Sans"/>
                <a:ea typeface="Open Sans"/>
                <a:cs typeface="Open Sans"/>
                <a:sym typeface="Open Sans"/>
              </a:rPr>
              <a:t/>
            </a:r>
            <a:br>
              <a:rPr lang="en-US" sz="2000" b="0"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2000" b="0" i="0" u="none" strike="noStrike" cap="none" baseline="0" dirty="0" smtClean="0">
                <a:solidFill>
                  <a:srgbClr val="000000"/>
                </a:solidFill>
                <a:latin typeface="Open Sans"/>
                <a:ea typeface="Open Sans"/>
                <a:cs typeface="Open Sans"/>
                <a:sym typeface="Open Sans"/>
              </a:rPr>
              <a:t>A </a:t>
            </a:r>
            <a:r>
              <a:rPr lang="en-US" sz="2000" b="0" i="0" u="none" strike="noStrike" cap="none" baseline="0" dirty="0">
                <a:solidFill>
                  <a:srgbClr val="000000"/>
                </a:solidFill>
                <a:latin typeface="Open Sans"/>
                <a:ea typeface="Open Sans"/>
                <a:cs typeface="Open Sans"/>
                <a:sym typeface="Open Sans"/>
              </a:rPr>
              <a:t>factory that return a new instance or a pre-created one</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100000"/>
              <a:buFont typeface="Arial"/>
              <a:buChar char="•"/>
            </a:pPr>
            <a:r>
              <a:rPr lang="en-US" sz="2000" b="1" i="0" u="sng" strike="noStrike" cap="none" baseline="0" dirty="0">
                <a:solidFill>
                  <a:srgbClr val="000000"/>
                </a:solidFill>
                <a:latin typeface="Open Sans"/>
                <a:ea typeface="Open Sans"/>
                <a:cs typeface="Open Sans"/>
                <a:sym typeface="Open Sans"/>
              </a:rPr>
              <a:t>Function&lt;T, R&gt;</a:t>
            </a:r>
            <a:r>
              <a:rPr lang="en-US" sz="2000" b="1" i="0" u="none" strike="noStrike" cap="none" baseline="0" dirty="0">
                <a:solidFill>
                  <a:srgbClr val="000000"/>
                </a:solidFill>
                <a:latin typeface="Open Sans"/>
                <a:ea typeface="Open Sans"/>
                <a:cs typeface="Open Sans"/>
                <a:sym typeface="Open Sans"/>
              </a:rPr>
              <a:t>	R apply(T </a:t>
            </a:r>
            <a:r>
              <a:rPr lang="en-US" sz="2000" b="1" i="0" u="none" strike="noStrike" cap="none" baseline="0" dirty="0" err="1">
                <a:solidFill>
                  <a:srgbClr val="000000"/>
                </a:solidFill>
                <a:latin typeface="Open Sans"/>
                <a:ea typeface="Open Sans"/>
                <a:cs typeface="Open Sans"/>
                <a:sym typeface="Open Sans"/>
              </a:rPr>
              <a:t>t</a:t>
            </a:r>
            <a:r>
              <a:rPr lang="en-US" sz="2000" b="1" i="0" u="none" strike="noStrike" cap="none" baseline="0" dirty="0">
                <a:solidFill>
                  <a:srgbClr val="000000"/>
                </a:solidFill>
                <a:latin typeface="Open Sans"/>
                <a:ea typeface="Open Sans"/>
                <a:cs typeface="Open Sans"/>
                <a:sym typeface="Open Sans"/>
              </a:rPr>
              <a:t>);</a:t>
            </a:r>
            <a:br>
              <a:rPr lang="en-US" sz="2000" b="1" i="0" u="none" strike="noStrike" cap="none" baseline="0" dirty="0">
                <a:solidFill>
                  <a:srgbClr val="000000"/>
                </a:solidFill>
                <a:latin typeface="Open Sans"/>
                <a:ea typeface="Open Sans"/>
                <a:cs typeface="Open Sans"/>
                <a:sym typeface="Open Sans"/>
              </a:rPr>
            </a:br>
            <a:r>
              <a:rPr lang="en-US" sz="2000" b="0" i="0" u="none" strike="noStrike" cap="none" baseline="0" dirty="0">
                <a:solidFill>
                  <a:srgbClr val="000000"/>
                </a:solidFill>
                <a:latin typeface="Open Sans"/>
                <a:ea typeface="Open Sans"/>
                <a:cs typeface="Open Sans"/>
                <a:sym typeface="Open Sans"/>
              </a:rPr>
              <a:t>	</a:t>
            </a:r>
            <a:r>
              <a:rPr lang="en-US" sz="2000" b="0" i="0" u="none" strike="noStrike" cap="none" baseline="0" dirty="0" smtClean="0">
                <a:solidFill>
                  <a:srgbClr val="000000"/>
                </a:solidFill>
                <a:latin typeface="Open Sans"/>
                <a:ea typeface="Open Sans"/>
                <a:cs typeface="Open Sans"/>
                <a:sym typeface="Open Sans"/>
              </a:rPr>
              <a:t>Apply </a:t>
            </a:r>
            <a:r>
              <a:rPr lang="en-US" sz="2000" b="0" i="0" u="none" strike="noStrike" cap="none" baseline="0" dirty="0">
                <a:solidFill>
                  <a:srgbClr val="000000"/>
                </a:solidFill>
                <a:latin typeface="Open Sans"/>
                <a:ea typeface="Open Sans"/>
                <a:cs typeface="Open Sans"/>
                <a:sym typeface="Open Sans"/>
              </a:rPr>
              <a:t>a function to the input type T, generating a result </a:t>
            </a:r>
            <a:r>
              <a:rPr lang="en-US" sz="2000" b="0" i="0" u="none" strike="noStrike" cap="none" baseline="0" dirty="0" smtClean="0">
                <a:solidFill>
                  <a:srgbClr val="000000"/>
                </a:solidFill>
                <a:latin typeface="Open Sans"/>
                <a:ea typeface="Open Sans"/>
                <a:cs typeface="Open Sans"/>
                <a:sym typeface="Open Sans"/>
              </a:rPr>
              <a:t>of </a:t>
            </a:r>
            <a:r>
              <a:rPr lang="en-US" sz="2000" b="0" i="0" u="none" strike="noStrike" cap="none" baseline="0" dirty="0">
                <a:solidFill>
                  <a:srgbClr val="000000"/>
                </a:solidFill>
                <a:latin typeface="Open Sans"/>
                <a:ea typeface="Open Sans"/>
                <a:cs typeface="Open Sans"/>
                <a:sym typeface="Open Sans"/>
              </a:rPr>
              <a:t>type R</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2000" b="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0" marR="0" lvl="0" indent="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07"/>
        <p:cNvGrpSpPr/>
        <p:nvPr/>
      </p:nvGrpSpPr>
      <p:grpSpPr>
        <a:xfrm>
          <a:off x="0" y="0"/>
          <a:ext cx="0" cy="0"/>
          <a:chOff x="0" y="0"/>
          <a:chExt cx="0" cy="0"/>
        </a:xfrm>
      </p:grpSpPr>
      <p:sp>
        <p:nvSpPr>
          <p:cNvPr id="908" name="Shape 9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smtClean="0">
                <a:solidFill>
                  <a:schemeClr val="dk1"/>
                </a:solidFill>
                <a:latin typeface="Open Sans"/>
                <a:ea typeface="Open Sans"/>
                <a:cs typeface="Open Sans"/>
                <a:sym typeface="Open Sans"/>
              </a:rPr>
              <a:t>Summary</a:t>
            </a:r>
            <a:endParaRPr lang="en-US" sz="4000" b="0" i="0" u="none" strike="noStrike" cap="none" baseline="0" dirty="0">
              <a:solidFill>
                <a:schemeClr val="dk1"/>
              </a:solidFill>
              <a:latin typeface="Open Sans"/>
              <a:ea typeface="Open Sans"/>
              <a:cs typeface="Open Sans"/>
              <a:sym typeface="Open Sans"/>
            </a:endParaRPr>
          </a:p>
        </p:txBody>
      </p:sp>
      <p:pic>
        <p:nvPicPr>
          <p:cNvPr id="909" name="Shape 909"/>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910" name="Shape 910"/>
          <p:cNvSpPr txBox="1"/>
          <p:nvPr/>
        </p:nvSpPr>
        <p:spPr>
          <a:xfrm>
            <a:off x="228600" y="1600200"/>
            <a:ext cx="8915400" cy="5257800"/>
          </a:xfrm>
          <a:prstGeom prst="rect">
            <a:avLst/>
          </a:prstGeom>
          <a:noFill/>
          <a:ln>
            <a:noFill/>
          </a:ln>
        </p:spPr>
        <p:txBody>
          <a:bodyPr lIns="91425" tIns="45700" rIns="91425" bIns="45700" anchor="t" anchorCtr="0">
            <a:noAutofit/>
          </a:bodyPr>
          <a:lstStyle/>
          <a:p>
            <a:pPr lvl="0">
              <a:buClr>
                <a:srgbClr val="000000"/>
              </a:buClr>
              <a:buSzPct val="25000"/>
            </a:pPr>
            <a:r>
              <a:rPr lang="en-US" sz="1000" dirty="0" smtClean="0"/>
              <a:t>List&lt;Integer&gt; values = </a:t>
            </a:r>
            <a:r>
              <a:rPr lang="en-US" sz="1000" dirty="0" err="1" smtClean="0"/>
              <a:t>Arrays.</a:t>
            </a:r>
            <a:r>
              <a:rPr lang="en-US" sz="1000" i="1" dirty="0" err="1" smtClean="0"/>
              <a:t>asList</a:t>
            </a:r>
            <a:r>
              <a:rPr lang="en-US" sz="1000" dirty="0" smtClean="0"/>
              <a:t>(1,2,3,4,5,6);</a:t>
            </a:r>
            <a:br>
              <a:rPr lang="en-US" sz="1000" dirty="0" smtClean="0"/>
            </a:br>
            <a:r>
              <a:rPr lang="en-US" sz="1000" dirty="0" smtClean="0"/>
              <a:t/>
            </a:r>
            <a:br>
              <a:rPr lang="en-US" sz="1000" dirty="0" smtClean="0"/>
            </a:br>
            <a:r>
              <a:rPr lang="en-US" sz="1000" i="1" dirty="0" smtClean="0"/>
              <a:t>//version 1 - loop</a:t>
            </a:r>
            <a:br>
              <a:rPr lang="en-US" sz="1000" i="1" dirty="0" smtClean="0"/>
            </a:br>
            <a:r>
              <a:rPr lang="en-US" sz="1000" dirty="0" smtClean="0"/>
              <a:t>for (</a:t>
            </a:r>
            <a:r>
              <a:rPr lang="en-US" sz="1000" dirty="0" err="1" smtClean="0"/>
              <a:t>int</a:t>
            </a:r>
            <a:r>
              <a:rPr lang="en-US" sz="1000" dirty="0" smtClean="0"/>
              <a:t> </a:t>
            </a:r>
            <a:r>
              <a:rPr lang="en-US" sz="1000" dirty="0" err="1" smtClean="0"/>
              <a:t>i</a:t>
            </a:r>
            <a:r>
              <a:rPr lang="en-US" sz="1000" dirty="0" smtClean="0"/>
              <a:t>=0; </a:t>
            </a:r>
            <a:r>
              <a:rPr lang="en-US" sz="1000" dirty="0" err="1" smtClean="0"/>
              <a:t>i</a:t>
            </a:r>
            <a:r>
              <a:rPr lang="en-US" sz="1000" dirty="0" smtClean="0"/>
              <a:t>&lt;</a:t>
            </a:r>
            <a:r>
              <a:rPr lang="en-US" sz="1000" dirty="0" err="1" smtClean="0"/>
              <a:t>values.size</a:t>
            </a:r>
            <a:r>
              <a:rPr lang="en-US" sz="1000" dirty="0" smtClean="0"/>
              <a:t>(); </a:t>
            </a:r>
            <a:r>
              <a:rPr lang="en-US" sz="1000" dirty="0" err="1" smtClean="0"/>
              <a:t>i</a:t>
            </a:r>
            <a:r>
              <a:rPr lang="en-US" sz="1000" dirty="0" smtClean="0"/>
              <a:t>++){   </a:t>
            </a:r>
            <a:r>
              <a:rPr lang="en-US" sz="1000" dirty="0" err="1" smtClean="0"/>
              <a:t>System.</a:t>
            </a:r>
            <a:r>
              <a:rPr lang="en-US" sz="1000" i="1" dirty="0" err="1" smtClean="0"/>
              <a:t>out</a:t>
            </a:r>
            <a:r>
              <a:rPr lang="en-US" sz="1000" dirty="0" err="1" smtClean="0"/>
              <a:t>.println</a:t>
            </a:r>
            <a:r>
              <a:rPr lang="en-US" sz="1000" dirty="0" smtClean="0"/>
              <a:t>(</a:t>
            </a:r>
            <a:r>
              <a:rPr lang="en-US" sz="1000" dirty="0" err="1" smtClean="0"/>
              <a:t>values.get</a:t>
            </a:r>
            <a:r>
              <a:rPr lang="en-US" sz="1000" dirty="0" smtClean="0"/>
              <a:t>(</a:t>
            </a:r>
            <a:r>
              <a:rPr lang="en-US" sz="1000" dirty="0" err="1" smtClean="0"/>
              <a:t>i</a:t>
            </a:r>
            <a:r>
              <a:rPr lang="en-US" sz="1000" dirty="0" smtClean="0"/>
              <a:t>)); }</a:t>
            </a:r>
            <a:br>
              <a:rPr lang="en-US" sz="1000" dirty="0" smtClean="0"/>
            </a:br>
            <a:r>
              <a:rPr lang="en-US" sz="1000" dirty="0" smtClean="0"/>
              <a:t/>
            </a:r>
            <a:br>
              <a:rPr lang="en-US" sz="1000" dirty="0" smtClean="0"/>
            </a:br>
            <a:r>
              <a:rPr lang="en-US" sz="1000" i="1" dirty="0" smtClean="0"/>
              <a:t>//version 2 – for each</a:t>
            </a:r>
            <a:br>
              <a:rPr lang="en-US" sz="1000" i="1" dirty="0" smtClean="0"/>
            </a:br>
            <a:r>
              <a:rPr lang="en-US" sz="1000" dirty="0" smtClean="0"/>
              <a:t>for (</a:t>
            </a:r>
            <a:r>
              <a:rPr lang="en-US" sz="1000" dirty="0" err="1" smtClean="0"/>
              <a:t>int</a:t>
            </a:r>
            <a:r>
              <a:rPr lang="en-US" sz="1000" dirty="0" smtClean="0"/>
              <a:t> </a:t>
            </a:r>
            <a:r>
              <a:rPr lang="en-US" sz="1000" dirty="0" err="1" smtClean="0"/>
              <a:t>i</a:t>
            </a:r>
            <a:r>
              <a:rPr lang="en-US" sz="1000" dirty="0" smtClean="0"/>
              <a:t>: values){       </a:t>
            </a:r>
            <a:r>
              <a:rPr lang="en-US" sz="1000" dirty="0" err="1" smtClean="0"/>
              <a:t>System.</a:t>
            </a:r>
            <a:r>
              <a:rPr lang="en-US" sz="1000" i="1" dirty="0" err="1" smtClean="0"/>
              <a:t>out</a:t>
            </a:r>
            <a:r>
              <a:rPr lang="en-US" sz="1000" dirty="0" err="1" smtClean="0"/>
              <a:t>.println</a:t>
            </a:r>
            <a:r>
              <a:rPr lang="en-US" sz="1000" dirty="0" smtClean="0"/>
              <a:t>(</a:t>
            </a:r>
            <a:r>
              <a:rPr lang="en-US" sz="1000" dirty="0" err="1" smtClean="0"/>
              <a:t>values.get</a:t>
            </a:r>
            <a:r>
              <a:rPr lang="en-US" sz="1000" dirty="0" smtClean="0"/>
              <a:t>(</a:t>
            </a:r>
            <a:r>
              <a:rPr lang="en-US" sz="1000" dirty="0" err="1" smtClean="0"/>
              <a:t>i</a:t>
            </a:r>
            <a:r>
              <a:rPr lang="en-US" sz="1000" dirty="0" smtClean="0"/>
              <a:t>));   }</a:t>
            </a:r>
            <a:br>
              <a:rPr lang="en-US" sz="1000" dirty="0" smtClean="0"/>
            </a:br>
            <a:r>
              <a:rPr lang="en-US" sz="1000" dirty="0" smtClean="0"/>
              <a:t/>
            </a:r>
            <a:br>
              <a:rPr lang="en-US" sz="1000" dirty="0" smtClean="0"/>
            </a:br>
            <a:r>
              <a:rPr lang="en-US" sz="1000" i="1" dirty="0" smtClean="0"/>
              <a:t>//version 3 – anonymous class</a:t>
            </a:r>
            <a:br>
              <a:rPr lang="en-US" sz="1000" i="1" dirty="0" smtClean="0"/>
            </a:br>
            <a:r>
              <a:rPr lang="en-US" sz="1000" dirty="0" err="1" smtClean="0"/>
              <a:t>values.forEach</a:t>
            </a:r>
            <a:r>
              <a:rPr lang="en-US" sz="1000" dirty="0" smtClean="0"/>
              <a:t>(new Consumer&lt;Integer&gt;() {</a:t>
            </a:r>
            <a:br>
              <a:rPr lang="en-US" sz="1000" dirty="0" smtClean="0"/>
            </a:br>
            <a:r>
              <a:rPr lang="en-US" sz="1000" dirty="0" smtClean="0"/>
              <a:t>    @Override</a:t>
            </a:r>
            <a:br>
              <a:rPr lang="en-US" sz="1000" dirty="0" smtClean="0"/>
            </a:br>
            <a:r>
              <a:rPr lang="en-US" sz="1000" dirty="0" smtClean="0"/>
              <a:t>    public void accept(Integer </a:t>
            </a:r>
            <a:r>
              <a:rPr lang="en-US" sz="1000" dirty="0" err="1" smtClean="0"/>
              <a:t>integer</a:t>
            </a:r>
            <a:r>
              <a:rPr lang="en-US" sz="1000" dirty="0" smtClean="0"/>
              <a:t>) {</a:t>
            </a:r>
            <a:br>
              <a:rPr lang="en-US" sz="1000" dirty="0" smtClean="0"/>
            </a:br>
            <a:r>
              <a:rPr lang="en-US" sz="1000" dirty="0" smtClean="0"/>
              <a:t>        </a:t>
            </a:r>
            <a:r>
              <a:rPr lang="en-US" sz="1000" dirty="0" err="1" smtClean="0"/>
              <a:t>System.</a:t>
            </a:r>
            <a:r>
              <a:rPr lang="en-US" sz="1000" i="1" dirty="0" err="1" smtClean="0"/>
              <a:t>out</a:t>
            </a:r>
            <a:r>
              <a:rPr lang="en-US" sz="1000" dirty="0" err="1" smtClean="0"/>
              <a:t>.println</a:t>
            </a:r>
            <a:r>
              <a:rPr lang="en-US" sz="1000" dirty="0" smtClean="0"/>
              <a:t>(</a:t>
            </a:r>
            <a:r>
              <a:rPr lang="en-US" sz="1000" dirty="0" err="1" smtClean="0"/>
              <a:t>values.get</a:t>
            </a:r>
            <a:r>
              <a:rPr lang="en-US" sz="1000" dirty="0" smtClean="0"/>
              <a:t>(</a:t>
            </a:r>
            <a:r>
              <a:rPr lang="en-US" sz="1000" dirty="0" err="1" smtClean="0"/>
              <a:t>i</a:t>
            </a:r>
            <a:r>
              <a:rPr lang="en-US" sz="1000" dirty="0" smtClean="0"/>
              <a:t>));</a:t>
            </a:r>
            <a:br>
              <a:rPr lang="en-US" sz="1000" dirty="0" smtClean="0"/>
            </a:br>
            <a:r>
              <a:rPr lang="en-US" sz="1000" dirty="0" smtClean="0"/>
              <a:t>    }</a:t>
            </a:r>
            <a:br>
              <a:rPr lang="en-US" sz="1000" dirty="0" smtClean="0"/>
            </a:br>
            <a:r>
              <a:rPr lang="en-US" sz="1000" dirty="0" smtClean="0"/>
              <a:t>});</a:t>
            </a:r>
            <a:br>
              <a:rPr lang="en-US" sz="1000" dirty="0" smtClean="0"/>
            </a:br>
            <a:r>
              <a:rPr lang="en-US" sz="1000" dirty="0" smtClean="0"/>
              <a:t/>
            </a:r>
            <a:br>
              <a:rPr lang="en-US" sz="1000" dirty="0" smtClean="0"/>
            </a:br>
            <a:r>
              <a:rPr lang="en-US" sz="1000" i="1" dirty="0" smtClean="0"/>
              <a:t>//what is a function: . method name 2. method parameter  3. method return type  4. method body</a:t>
            </a:r>
            <a:br>
              <a:rPr lang="en-US" sz="1000" i="1" dirty="0" smtClean="0"/>
            </a:br>
            <a:r>
              <a:rPr lang="en-US" sz="1000" i="1" dirty="0" smtClean="0"/>
              <a:t/>
            </a:r>
            <a:br>
              <a:rPr lang="en-US" sz="1000" i="1" dirty="0" smtClean="0"/>
            </a:br>
            <a:r>
              <a:rPr lang="en-US" sz="1000" i="1" dirty="0" smtClean="0"/>
              <a:t>//version 4</a:t>
            </a:r>
            <a:br>
              <a:rPr lang="en-US" sz="1000" i="1" dirty="0" smtClean="0"/>
            </a:br>
            <a:r>
              <a:rPr lang="en-US" sz="1000" i="1" dirty="0" smtClean="0"/>
              <a:t>//we have the body, and parameter</a:t>
            </a:r>
            <a:br>
              <a:rPr lang="en-US" sz="1000" i="1" dirty="0" smtClean="0"/>
            </a:br>
            <a:r>
              <a:rPr lang="en-US" sz="1000" i="1" dirty="0" smtClean="0"/>
              <a:t>//return type will be figured out, and name is unnecessary</a:t>
            </a:r>
            <a:br>
              <a:rPr lang="en-US" sz="1000" i="1" dirty="0" smtClean="0"/>
            </a:br>
            <a:r>
              <a:rPr lang="en-US" sz="1000" dirty="0" err="1" smtClean="0"/>
              <a:t>values.forEach</a:t>
            </a:r>
            <a:r>
              <a:rPr lang="en-US" sz="1000" dirty="0" smtClean="0"/>
              <a:t>((Integer value) -&gt; </a:t>
            </a:r>
            <a:r>
              <a:rPr lang="en-US" sz="1000" dirty="0" err="1" smtClean="0"/>
              <a:t>System.</a:t>
            </a:r>
            <a:r>
              <a:rPr lang="en-US" sz="1000" i="1" dirty="0" err="1" smtClean="0"/>
              <a:t>out</a:t>
            </a:r>
            <a:r>
              <a:rPr lang="en-US" sz="1000" dirty="0" err="1" smtClean="0"/>
              <a:t>.println</a:t>
            </a:r>
            <a:r>
              <a:rPr lang="en-US" sz="1000" dirty="0" smtClean="0"/>
              <a:t>(value));</a:t>
            </a:r>
            <a:br>
              <a:rPr lang="en-US" sz="1000" dirty="0" smtClean="0"/>
            </a:br>
            <a:r>
              <a:rPr lang="en-US" sz="1000" dirty="0" smtClean="0"/>
              <a:t/>
            </a:r>
            <a:br>
              <a:rPr lang="en-US" sz="1000" dirty="0" smtClean="0"/>
            </a:br>
            <a:r>
              <a:rPr lang="en-US" sz="1000" dirty="0" smtClean="0"/>
              <a:t/>
            </a:r>
            <a:br>
              <a:rPr lang="en-US" sz="1000" dirty="0" smtClean="0"/>
            </a:br>
            <a:r>
              <a:rPr lang="en-US" sz="1000" i="1" dirty="0" smtClean="0"/>
              <a:t>//version 5</a:t>
            </a:r>
            <a:br>
              <a:rPr lang="en-US" sz="1000" i="1" dirty="0" smtClean="0"/>
            </a:br>
            <a:r>
              <a:rPr lang="en-US" sz="1000" i="1" dirty="0" smtClean="0"/>
              <a:t>//if the collection is of integers, why do we need to specify the integer?</a:t>
            </a:r>
            <a:br>
              <a:rPr lang="en-US" sz="1000" i="1" dirty="0" smtClean="0"/>
            </a:br>
            <a:r>
              <a:rPr lang="en-US" sz="1000" dirty="0" err="1" smtClean="0"/>
              <a:t>values.forEach</a:t>
            </a:r>
            <a:r>
              <a:rPr lang="en-US" sz="1000" dirty="0" smtClean="0"/>
              <a:t>((value) -&gt; </a:t>
            </a:r>
            <a:r>
              <a:rPr lang="en-US" sz="1000" dirty="0" err="1" smtClean="0"/>
              <a:t>System.</a:t>
            </a:r>
            <a:r>
              <a:rPr lang="en-US" sz="1000" i="1" dirty="0" err="1" smtClean="0"/>
              <a:t>out</a:t>
            </a:r>
            <a:r>
              <a:rPr lang="en-US" sz="1000" dirty="0" err="1" smtClean="0"/>
              <a:t>.println</a:t>
            </a:r>
            <a:r>
              <a:rPr lang="en-US" sz="1000" dirty="0" smtClean="0"/>
              <a:t>(value));</a:t>
            </a:r>
            <a:br>
              <a:rPr lang="en-US" sz="1000" dirty="0" smtClean="0"/>
            </a:br>
            <a:r>
              <a:rPr lang="en-US" sz="1000" dirty="0" smtClean="0"/>
              <a:t/>
            </a:r>
            <a:br>
              <a:rPr lang="en-US" sz="1000" dirty="0" smtClean="0"/>
            </a:br>
            <a:r>
              <a:rPr lang="en-US" sz="1000" i="1" dirty="0" smtClean="0"/>
              <a:t>//version 6</a:t>
            </a:r>
            <a:br>
              <a:rPr lang="en-US" sz="1000" i="1" dirty="0" smtClean="0"/>
            </a:br>
            <a:r>
              <a:rPr lang="en-US" sz="1000" i="1" dirty="0" smtClean="0"/>
              <a:t>//this code just takes the parameter and passed it to another method</a:t>
            </a:r>
            <a:br>
              <a:rPr lang="en-US" sz="1000" i="1" dirty="0" smtClean="0"/>
            </a:br>
            <a:r>
              <a:rPr lang="en-US" sz="1000" i="1" dirty="0" smtClean="0"/>
              <a:t>//so we will use a method reference</a:t>
            </a:r>
            <a:br>
              <a:rPr lang="en-US" sz="1000" i="1" dirty="0" smtClean="0"/>
            </a:br>
            <a:r>
              <a:rPr lang="en-US" sz="1000" dirty="0" err="1" smtClean="0"/>
              <a:t>values.forEach</a:t>
            </a:r>
            <a:r>
              <a:rPr lang="en-US" sz="1000" dirty="0" smtClean="0"/>
              <a:t>(</a:t>
            </a:r>
            <a:r>
              <a:rPr lang="en-US" sz="1000" dirty="0" err="1" smtClean="0"/>
              <a:t>System.</a:t>
            </a:r>
            <a:r>
              <a:rPr lang="en-US" sz="1000" i="1" dirty="0" err="1" smtClean="0"/>
              <a:t>out</a:t>
            </a:r>
            <a:r>
              <a:rPr lang="en-US" sz="1000" dirty="0" smtClean="0"/>
              <a:t>::</a:t>
            </a:r>
            <a:r>
              <a:rPr lang="en-US" sz="1000" dirty="0" err="1" smtClean="0"/>
              <a:t>println</a:t>
            </a:r>
            <a:r>
              <a:rPr lang="en-US" sz="1000" dirty="0" smtClean="0"/>
              <a:t>);</a:t>
            </a:r>
            <a:br>
              <a:rPr lang="en-US" sz="1000" dirty="0" smtClean="0"/>
            </a:br>
            <a:endParaRPr lang="en-US" sz="1000" i="0" u="none" strike="noStrike" cap="none" baseline="0" dirty="0">
              <a:solidFill>
                <a:srgbClr val="000000"/>
              </a:solidFill>
              <a:latin typeface="Open Sans"/>
              <a:ea typeface="Open Sans"/>
              <a:cs typeface="Open Sans"/>
              <a:sym typeface="Open Sans"/>
            </a:endParaRPr>
          </a:p>
          <a:p>
            <a:pPr marL="0" marR="0" lvl="0" indent="127000" algn="l" rtl="0">
              <a:lnSpc>
                <a:spcPct val="100000"/>
              </a:lnSpc>
              <a:spcBef>
                <a:spcPts val="400"/>
              </a:spcBef>
              <a:spcAft>
                <a:spcPts val="0"/>
              </a:spcAft>
              <a:buClr>
                <a:schemeClr val="dk1"/>
              </a:buClr>
              <a:buFont typeface="Arial"/>
              <a:buNone/>
            </a:pPr>
            <a:endParaRPr sz="1000" i="0" u="none" strike="noStrike" cap="none" baseline="0" dirty="0">
              <a:solidFill>
                <a:srgbClr val="000000"/>
              </a:solidFill>
              <a:latin typeface="Open Sans"/>
              <a:ea typeface="Open Sans"/>
              <a:cs typeface="Open Sans"/>
              <a:sym typeface="Open Sans"/>
            </a:endParaRPr>
          </a:p>
          <a:p>
            <a:pPr marL="0" marR="0" lvl="0" indent="0" algn="l" rtl="0">
              <a:lnSpc>
                <a:spcPct val="100000"/>
              </a:lnSpc>
              <a:spcBef>
                <a:spcPts val="400"/>
              </a:spcBef>
              <a:spcAft>
                <a:spcPts val="0"/>
              </a:spcAft>
              <a:buClr>
                <a:srgbClr val="000000"/>
              </a:buClr>
              <a:buSzPct val="25000"/>
              <a:buFont typeface="Open Sans"/>
              <a:buNone/>
            </a:pPr>
            <a:r>
              <a:rPr lang="en-US" sz="1000" i="0" u="none" strike="noStrike" cap="none" baseline="0" dirty="0">
                <a:solidFill>
                  <a:srgbClr val="000000"/>
                </a:solidFill>
                <a:latin typeface="Open Sans"/>
                <a:ea typeface="Open Sans"/>
                <a:cs typeface="Open Sans"/>
                <a:sym typeface="Open Sans"/>
              </a:rPr>
              <a:t>	</a:t>
            </a:r>
          </a:p>
          <a:p>
            <a:pPr marL="0" marR="0" lvl="0" indent="0" algn="l" rtl="0">
              <a:lnSpc>
                <a:spcPct val="100000"/>
              </a:lnSpc>
              <a:spcBef>
                <a:spcPts val="400"/>
              </a:spcBef>
              <a:spcAft>
                <a:spcPts val="0"/>
              </a:spcAft>
              <a:buClr>
                <a:schemeClr val="dk1"/>
              </a:buClr>
              <a:buFont typeface="Calibri"/>
              <a:buNone/>
            </a:pPr>
            <a:endParaRPr sz="1000" i="0" u="none" strike="noStrike" cap="none" baseline="0" dirty="0">
              <a:solidFill>
                <a:schemeClr val="dk1"/>
              </a:solidFill>
              <a:latin typeface="Consolas"/>
              <a:ea typeface="Consolas"/>
              <a:cs typeface="Consolas"/>
              <a:sym typeface="Consolas"/>
            </a:endParaRPr>
          </a:p>
          <a:p>
            <a:pPr marL="0" marR="0" lvl="0" indent="0" algn="l" rtl="0">
              <a:lnSpc>
                <a:spcPct val="100000"/>
              </a:lnSpc>
              <a:spcBef>
                <a:spcPts val="320"/>
              </a:spcBef>
              <a:spcAft>
                <a:spcPts val="0"/>
              </a:spcAft>
              <a:buClr>
                <a:schemeClr val="dk1"/>
              </a:buClr>
              <a:buFont typeface="Calibri"/>
              <a:buNone/>
            </a:pPr>
            <a:endParaRPr sz="1000" i="0" u="none" strike="noStrike" cap="none" baseline="0" dirty="0">
              <a:solidFill>
                <a:schemeClr val="dk1"/>
              </a:solidFill>
              <a:latin typeface="Consolas"/>
              <a:ea typeface="Consolas"/>
              <a:cs typeface="Consolas"/>
              <a:sym typeface="Consolas"/>
            </a:endParaRPr>
          </a:p>
          <a:p>
            <a:pPr marL="0" marR="0" lvl="0" indent="101600" algn="l" rtl="0">
              <a:lnSpc>
                <a:spcPct val="100000"/>
              </a:lnSpc>
              <a:spcBef>
                <a:spcPts val="320"/>
              </a:spcBef>
              <a:spcAft>
                <a:spcPts val="0"/>
              </a:spcAft>
              <a:buClr>
                <a:schemeClr val="dk1"/>
              </a:buClr>
              <a:buFont typeface="Arial"/>
              <a:buNone/>
            </a:pPr>
            <a:endParaRPr sz="100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00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07"/>
        <p:cNvGrpSpPr/>
        <p:nvPr/>
      </p:nvGrpSpPr>
      <p:grpSpPr>
        <a:xfrm>
          <a:off x="0" y="0"/>
          <a:ext cx="0" cy="0"/>
          <a:chOff x="0" y="0"/>
          <a:chExt cx="0" cy="0"/>
        </a:xfrm>
      </p:grpSpPr>
      <p:sp>
        <p:nvSpPr>
          <p:cNvPr id="908" name="Shape 908"/>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dirty="0" smtClean="0">
                <a:solidFill>
                  <a:schemeClr val="dk1"/>
                </a:solidFill>
                <a:latin typeface="Open Sans"/>
                <a:ea typeface="Open Sans"/>
                <a:cs typeface="Open Sans"/>
                <a:sym typeface="Open Sans"/>
              </a:rPr>
              <a:t>Useful</a:t>
            </a:r>
            <a:r>
              <a:rPr lang="en-US" sz="4000" b="0" i="0" u="none" strike="noStrike" cap="none" dirty="0" smtClean="0">
                <a:solidFill>
                  <a:schemeClr val="dk1"/>
                </a:solidFill>
                <a:latin typeface="Open Sans"/>
                <a:ea typeface="Open Sans"/>
                <a:cs typeface="Open Sans"/>
                <a:sym typeface="Open Sans"/>
              </a:rPr>
              <a:t> example</a:t>
            </a:r>
            <a:endParaRPr lang="en-US" sz="4000" b="0" i="0" u="none" strike="noStrike" cap="none" baseline="0" dirty="0">
              <a:solidFill>
                <a:schemeClr val="dk1"/>
              </a:solidFill>
              <a:latin typeface="Open Sans"/>
              <a:ea typeface="Open Sans"/>
              <a:cs typeface="Open Sans"/>
              <a:sym typeface="Open Sans"/>
            </a:endParaRPr>
          </a:p>
        </p:txBody>
      </p:sp>
      <p:pic>
        <p:nvPicPr>
          <p:cNvPr id="909" name="Shape 909"/>
          <p:cNvPicPr preferRelativeResize="0"/>
          <p:nvPr/>
        </p:nvPicPr>
        <p:blipFill rotWithShape="1">
          <a:blip r:embed="rId3">
            <a:alphaModFix/>
          </a:blip>
          <a:srcRect/>
          <a:stretch/>
        </p:blipFill>
        <p:spPr>
          <a:xfrm>
            <a:off x="584200" y="260350"/>
            <a:ext cx="747711" cy="1184275"/>
          </a:xfrm>
          <a:prstGeom prst="rect">
            <a:avLst/>
          </a:prstGeom>
          <a:noFill/>
          <a:ln>
            <a:noFill/>
          </a:ln>
        </p:spPr>
      </p:pic>
      <p:pic>
        <p:nvPicPr>
          <p:cNvPr id="402434" name="Picture 2"/>
          <p:cNvPicPr>
            <a:picLocks noChangeAspect="1" noChangeArrowheads="1"/>
          </p:cNvPicPr>
          <p:nvPr/>
        </p:nvPicPr>
        <p:blipFill>
          <a:blip r:embed="rId4"/>
          <a:srcRect/>
          <a:stretch>
            <a:fillRect/>
          </a:stretch>
        </p:blipFill>
        <p:spPr bwMode="auto">
          <a:xfrm>
            <a:off x="228600" y="1676400"/>
            <a:ext cx="6334125" cy="2257425"/>
          </a:xfrm>
          <a:prstGeom prst="rect">
            <a:avLst/>
          </a:prstGeom>
          <a:noFill/>
          <a:ln w="9525">
            <a:noFill/>
            <a:miter lim="800000"/>
            <a:headEnd/>
            <a:tailEnd/>
          </a:ln>
        </p:spPr>
      </p:pic>
      <p:pic>
        <p:nvPicPr>
          <p:cNvPr id="402435" name="Picture 3"/>
          <p:cNvPicPr>
            <a:picLocks noChangeAspect="1" noChangeArrowheads="1"/>
          </p:cNvPicPr>
          <p:nvPr/>
        </p:nvPicPr>
        <p:blipFill>
          <a:blip r:embed="rId5"/>
          <a:srcRect/>
          <a:stretch>
            <a:fillRect/>
          </a:stretch>
        </p:blipFill>
        <p:spPr bwMode="auto">
          <a:xfrm>
            <a:off x="2362200" y="4267200"/>
            <a:ext cx="6257925" cy="142875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1"/>
        <p:cNvGrpSpPr/>
        <p:nvPr/>
      </p:nvGrpSpPr>
      <p:grpSpPr>
        <a:xfrm>
          <a:off x="0" y="0"/>
          <a:ext cx="0" cy="0"/>
          <a:chOff x="0" y="0"/>
          <a:chExt cx="0" cy="0"/>
        </a:xfrm>
      </p:grpSpPr>
      <p:sp>
        <p:nvSpPr>
          <p:cNvPr id="1142" name="Shape 1142"/>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43" name="Shape 1143"/>
          <p:cNvPicPr preferRelativeResize="0"/>
          <p:nvPr/>
        </p:nvPicPr>
        <p:blipFill rotWithShape="1">
          <a:blip r:embed="rId3">
            <a:alphaModFix/>
          </a:blip>
          <a:srcRect/>
          <a:stretch/>
        </p:blipFill>
        <p:spPr>
          <a:xfrm>
            <a:off x="584200" y="260350"/>
            <a:ext cx="747711" cy="1184275"/>
          </a:xfrm>
          <a:prstGeom prst="rect">
            <a:avLst/>
          </a:prstGeom>
          <a:noFill/>
          <a:ln>
            <a:noFill/>
          </a:ln>
        </p:spPr>
      </p:pic>
      <p:pic>
        <p:nvPicPr>
          <p:cNvPr id="1144" name="Shape 1144"/>
          <p:cNvPicPr preferRelativeResize="0"/>
          <p:nvPr/>
        </p:nvPicPr>
        <p:blipFill rotWithShape="1">
          <a:blip r:embed="rId4">
            <a:alphaModFix/>
          </a:blip>
          <a:srcRect/>
          <a:stretch/>
        </p:blipFill>
        <p:spPr>
          <a:xfrm>
            <a:off x="1763711" y="2205036"/>
            <a:ext cx="5445124" cy="3644899"/>
          </a:xfrm>
          <a:prstGeom prst="rect">
            <a:avLst/>
          </a:prstGeom>
          <a:noFill/>
          <a:ln w="9525" cap="flat" cmpd="sng">
            <a:solidFill>
              <a:schemeClr val="dk1"/>
            </a:solidFill>
            <a:prstDash val="solid"/>
            <a:miter/>
            <a:headEnd type="none" w="med" len="med"/>
            <a:tailEnd type="none" w="med" len="med"/>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5"/>
        <p:cNvGrpSpPr/>
        <p:nvPr/>
      </p:nvGrpSpPr>
      <p:grpSpPr>
        <a:xfrm>
          <a:off x="0" y="0"/>
          <a:ext cx="0" cy="0"/>
          <a:chOff x="0" y="0"/>
          <a:chExt cx="0" cy="0"/>
        </a:xfrm>
      </p:grpSpPr>
      <p:sp>
        <p:nvSpPr>
          <p:cNvPr id="156" name="Shape 15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Default Methods</a:t>
            </a:r>
          </a:p>
        </p:txBody>
      </p:sp>
      <p:pic>
        <p:nvPicPr>
          <p:cNvPr id="157" name="Shape 157"/>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58" name="Shape 158"/>
          <p:cNvSpPr txBox="1"/>
          <p:nvPr/>
        </p:nvSpPr>
        <p:spPr>
          <a:xfrm>
            <a:off x="323850" y="1846261"/>
            <a:ext cx="8135936" cy="2590800"/>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By using interfaces, Java allowed some sort of multiple inheritance.</a:t>
            </a: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Interfaces are just a bunch of declarations – they does not allow any implementation of a default method body.</a:t>
            </a:r>
            <a:br>
              <a:rPr lang="en-US" sz="2000" b="0" i="0" u="none" strike="noStrike" cap="none" baseline="0">
                <a:solidFill>
                  <a:schemeClr val="dk1"/>
                </a:solidFill>
                <a:latin typeface="Open Sans"/>
                <a:ea typeface="Open Sans"/>
                <a:cs typeface="Open Sans"/>
                <a:sym typeface="Open Sans"/>
              </a:rPr>
            </a:br>
            <a:endParaRPr lang="en-US" sz="2000" b="0" i="0" u="none" strike="noStrike" cap="none" baseline="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552438"/>
              </a:buClr>
              <a:buSzPct val="100000"/>
              <a:buFont typeface="Arial"/>
              <a:buChar char="•"/>
            </a:pPr>
            <a:r>
              <a:rPr lang="en-US" sz="2000" b="0" i="0" u="none" strike="noStrike" cap="none" baseline="0">
                <a:solidFill>
                  <a:schemeClr val="dk1"/>
                </a:solidFill>
                <a:latin typeface="Open Sans"/>
                <a:ea typeface="Open Sans"/>
                <a:cs typeface="Open Sans"/>
                <a:sym typeface="Open Sans"/>
              </a:rPr>
              <a:t>This solves the diamond problem - ambiguity methods implementations.</a:t>
            </a:r>
          </a:p>
          <a:p>
            <a:pPr marL="342900" marR="0" lvl="0" indent="-342900" algn="l" rtl="0">
              <a:lnSpc>
                <a:spcPct val="150000"/>
              </a:lnSpc>
              <a:spcBef>
                <a:spcPts val="0"/>
              </a:spcBef>
              <a:spcAft>
                <a:spcPts val="0"/>
              </a:spcAft>
              <a:buClr>
                <a:schemeClr val="dk1"/>
              </a:buClr>
              <a:buSzPct val="25000"/>
              <a:buFont typeface="Open Sans"/>
              <a:buNone/>
            </a:pPr>
            <a:r>
              <a:rPr lang="en-US" sz="1600" b="0" i="0" u="none" strike="noStrike" cap="none" baseline="0">
                <a:solidFill>
                  <a:schemeClr val="dk1"/>
                </a:solidFill>
                <a:latin typeface="Open Sans"/>
                <a:ea typeface="Open Sans"/>
                <a:cs typeface="Open Sans"/>
                <a:sym typeface="Open Sans"/>
              </a:rPr>
              <a:t/>
            </a:r>
            <a:br>
              <a:rPr lang="en-US" sz="1600" b="0" i="0" u="none" strike="noStrike" cap="none" baseline="0">
                <a:solidFill>
                  <a:schemeClr val="dk1"/>
                </a:solidFill>
                <a:latin typeface="Open Sans"/>
                <a:ea typeface="Open Sans"/>
                <a:cs typeface="Open Sans"/>
                <a:sym typeface="Open Sans"/>
              </a:rPr>
            </a:br>
            <a:r>
              <a:rPr lang="en-US" sz="1600" b="0" i="0" u="none" strike="noStrike" cap="none" baseline="0">
                <a:solidFill>
                  <a:schemeClr val="dk1"/>
                </a:solidFill>
                <a:latin typeface="Open Sans"/>
                <a:ea typeface="Open Sans"/>
                <a:cs typeface="Open Sans"/>
                <a:sym typeface="Open Sans"/>
              </a:rPr>
              <a:t/>
            </a:r>
            <a:br>
              <a:rPr lang="en-US" sz="1600" b="0" i="0" u="none" strike="noStrike" cap="none" baseline="0">
                <a:solidFill>
                  <a:schemeClr val="dk1"/>
                </a:solidFill>
                <a:latin typeface="Open Sans"/>
                <a:ea typeface="Open Sans"/>
                <a:cs typeface="Open Sans"/>
                <a:sym typeface="Open Sans"/>
              </a:rPr>
            </a:br>
            <a:endParaRPr lang="en-US" sz="1600" b="0" i="0" u="none" strike="noStrike" cap="none" baseline="0">
              <a:solidFill>
                <a:schemeClr val="dk1"/>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48"/>
        <p:cNvGrpSpPr/>
        <p:nvPr/>
      </p:nvGrpSpPr>
      <p:grpSpPr>
        <a:xfrm>
          <a:off x="0" y="0"/>
          <a:ext cx="0" cy="0"/>
          <a:chOff x="0" y="0"/>
          <a:chExt cx="0" cy="0"/>
        </a:xfrm>
      </p:grpSpPr>
      <p:sp>
        <p:nvSpPr>
          <p:cNvPr id="1149" name="Shape 1149"/>
          <p:cNvSpPr txBox="1"/>
          <p:nvPr/>
        </p:nvSpPr>
        <p:spPr>
          <a:xfrm>
            <a:off x="196850" y="2636836"/>
            <a:ext cx="8785225" cy="3884611"/>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50" name="Shape 1150"/>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51" name="Shape 1151"/>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52" name="Shape 1152"/>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Dishes: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
            </a:r>
            <a:br>
              <a:rPr lang="en-US" sz="1200" b="1" i="0" u="none" strike="noStrike" cap="none" baseline="0">
                <a:solidFill>
                  <a:srgbClr val="7F0055"/>
                </a:solidFill>
                <a:latin typeface="Consolas"/>
                <a:ea typeface="Consolas"/>
                <a:cs typeface="Consolas"/>
                <a:sym typeface="Consolas"/>
              </a:rPr>
            </a:br>
            <a:r>
              <a:rPr lang="en-US" sz="1200" b="1" i="0" u="none" strike="noStrike" cap="none" baseline="0">
                <a:solidFill>
                  <a:srgbClr val="7F0055"/>
                </a:solidFill>
                <a:latin typeface="Consolas"/>
                <a:ea typeface="Consolas"/>
                <a:cs typeface="Consolas"/>
                <a:sym typeface="Consolas"/>
              </a:rPr>
              <a:t>public</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7F0055"/>
                </a:solidFill>
                <a:latin typeface="Consolas"/>
                <a:ea typeface="Consolas"/>
                <a:cs typeface="Consolas"/>
                <a:sym typeface="Consolas"/>
              </a:rPr>
              <a:t>class</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Dish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chemeClr val="dk1"/>
              </a:buClr>
              <a:buSzPct val="25000"/>
              <a:buFont typeface="Consolas"/>
              <a:buNone/>
            </a:pPr>
            <a:r>
              <a:rPr lang="en-US" sz="1200" b="0" i="0" u="none" strike="noStrike" cap="none" baseline="0">
                <a:solidFill>
                  <a:schemeClr val="dk1"/>
                </a:solidFill>
                <a:latin typeface="Consolas"/>
                <a:ea typeface="Consolas"/>
                <a:cs typeface="Consolas"/>
                <a:sym typeface="Consolas"/>
              </a:rPr>
              <a:t>	.</a:t>
            </a:r>
            <a:br>
              <a:rPr lang="en-US" sz="1200" b="0" i="0" u="none" strike="noStrike" cap="none" baseline="0">
                <a:solidFill>
                  <a:schemeClr val="dk1"/>
                </a:solidFill>
                <a:latin typeface="Consolas"/>
                <a:ea typeface="Consolas"/>
                <a:cs typeface="Consolas"/>
                <a:sym typeface="Consolas"/>
              </a:rPr>
            </a:br>
            <a:r>
              <a:rPr lang="en-US" sz="1200" b="0" i="0" u="none" strike="noStrike" cap="none" baseline="0">
                <a:solidFill>
                  <a:schemeClr val="dk1"/>
                </a:solidFill>
                <a:latin typeface="Consolas"/>
                <a:ea typeface="Consolas"/>
                <a:cs typeface="Consolas"/>
                <a:sym typeface="Consolas"/>
              </a:rPr>
              <a:t>	.</a:t>
            </a:r>
            <a:br>
              <a:rPr lang="en-US" sz="1200" b="0" i="0" u="none" strike="noStrike" cap="none" baseline="0">
                <a:solidFill>
                  <a:schemeClr val="dk1"/>
                </a:solidFill>
                <a:latin typeface="Consolas"/>
                <a:ea typeface="Consolas"/>
                <a:cs typeface="Consolas"/>
                <a:sym typeface="Consolas"/>
              </a:rPr>
            </a:br>
            <a:r>
              <a:rPr lang="en-US" sz="1200" b="0" i="0" u="none" strike="noStrike" cap="none" baseline="0">
                <a:solidFill>
                  <a:schemeClr val="dk1"/>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String getName()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boolean</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isVegeterian()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int</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getCalories()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Type getType()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List&lt;String&gt; getNickNames()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CaloricLevel getCaloricLevel()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t>
            </a:r>
            <a:br>
              <a:rPr lang="en-US" sz="2000" b="0" i="0" u="none" strike="noStrike" cap="none" baseline="0">
                <a:solidFill>
                  <a:srgbClr val="000000"/>
                </a:solidFill>
                <a:latin typeface="Open Sans"/>
                <a:ea typeface="Open Sans"/>
                <a:cs typeface="Open Sans"/>
                <a:sym typeface="Open Sans"/>
              </a:rPr>
            </a:br>
            <a:r>
              <a:rPr lang="en-US" sz="2000" b="0" i="0" u="none" strike="noStrike" cap="none" baseline="0">
                <a:solidFill>
                  <a:srgbClr val="000000"/>
                </a:solidFill>
                <a:latin typeface="Open Sans"/>
                <a:ea typeface="Open Sans"/>
                <a:cs typeface="Open Sans"/>
                <a:sym typeface="Open Sans"/>
              </a:rPr>
              <a:t>	</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pic>
        <p:nvPicPr>
          <p:cNvPr id="1153" name="Shape 1153"/>
          <p:cNvPicPr preferRelativeResize="0"/>
          <p:nvPr/>
        </p:nvPicPr>
        <p:blipFill rotWithShape="1">
          <a:blip r:embed="rId4">
            <a:alphaModFix/>
          </a:blip>
          <a:srcRect/>
          <a:stretch/>
        </p:blipFill>
        <p:spPr>
          <a:xfrm>
            <a:off x="5214937" y="2713036"/>
            <a:ext cx="3178174" cy="3595687"/>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57"/>
        <p:cNvGrpSpPr/>
        <p:nvPr/>
      </p:nvGrpSpPr>
      <p:grpSpPr>
        <a:xfrm>
          <a:off x="0" y="0"/>
          <a:ext cx="0" cy="0"/>
          <a:chOff x="0" y="0"/>
          <a:chExt cx="0" cy="0"/>
        </a:xfrm>
      </p:grpSpPr>
      <p:sp>
        <p:nvSpPr>
          <p:cNvPr id="1158" name="Shape 1158"/>
          <p:cNvSpPr txBox="1"/>
          <p:nvPr/>
        </p:nvSpPr>
        <p:spPr>
          <a:xfrm>
            <a:off x="196850" y="2205036"/>
            <a:ext cx="8785225" cy="43164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59" name="Shape 115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60" name="Shape 116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61" name="Shape 1161"/>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dirty="0">
                <a:solidFill>
                  <a:srgbClr val="000000"/>
                </a:solidFill>
                <a:latin typeface="Open Sans"/>
                <a:ea typeface="Open Sans"/>
                <a:cs typeface="Open Sans"/>
                <a:sym typeface="Open Sans"/>
              </a:rPr>
              <a:t>Let’s get 3 fat dishes:</a:t>
            </a:r>
            <a:br>
              <a:rPr lang="en-US" sz="2000" b="0" i="0" u="none" strike="noStrike" cap="none" baseline="0" dirty="0">
                <a:solidFill>
                  <a:srgbClr val="000000"/>
                </a:solidFill>
                <a:latin typeface="Open Sans"/>
                <a:ea typeface="Open Sans"/>
                <a:cs typeface="Open Sans"/>
                <a:sym typeface="Open Sans"/>
              </a:rPr>
            </a:br>
            <a:endParaRPr lang="en-US"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List&lt;String&gt; </a:t>
            </a:r>
            <a:r>
              <a:rPr lang="en-US" sz="1200" b="0" i="0" u="none" strike="noStrike" cap="none" baseline="0" dirty="0" err="1">
                <a:solidFill>
                  <a:srgbClr val="6A3E3E"/>
                </a:solidFill>
                <a:latin typeface="Consolas"/>
                <a:ea typeface="Consolas"/>
                <a:cs typeface="Consolas"/>
                <a:sym typeface="Consolas"/>
              </a:rPr>
              <a:t>fatDishes</a:t>
            </a:r>
            <a:r>
              <a:rPr lang="en-US" sz="1200" b="0" i="0" u="none" strike="noStrike" cap="none" baseline="0" dirty="0">
                <a:solidFill>
                  <a:srgbClr val="000000"/>
                </a:solidFill>
                <a:latin typeface="Consolas"/>
                <a:ea typeface="Consolas"/>
                <a:cs typeface="Consolas"/>
                <a:sym typeface="Consolas"/>
              </a:rPr>
              <a:t> = </a:t>
            </a:r>
            <a:r>
              <a:rPr lang="en-US" sz="1200" b="1" i="0" u="none" strike="noStrike" cap="none" baseline="0" dirty="0">
                <a:solidFill>
                  <a:srgbClr val="7F0055"/>
                </a:solidFill>
                <a:latin typeface="Consolas"/>
                <a:ea typeface="Consolas"/>
                <a:cs typeface="Consolas"/>
                <a:sym typeface="Consolas"/>
              </a:rPr>
              <a:t>new</a:t>
            </a: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000000"/>
                </a:solidFill>
                <a:latin typeface="Consolas"/>
                <a:ea typeface="Consolas"/>
                <a:cs typeface="Consolas"/>
                <a:sym typeface="Consolas"/>
              </a:rPr>
              <a:t>ArrayList</a:t>
            </a:r>
            <a:r>
              <a:rPr lang="en-US" sz="1200" b="0" i="0" u="none" strike="noStrike" cap="none" baseline="0" dirty="0">
                <a:solidFill>
                  <a:srgbClr val="000000"/>
                </a:solidFill>
                <a:latin typeface="Consolas"/>
                <a:ea typeface="Consolas"/>
                <a:cs typeface="Consolas"/>
                <a:sym typeface="Consolas"/>
              </a:rPr>
              <a: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err="1">
                <a:solidFill>
                  <a:srgbClr val="7F0055"/>
                </a:solidFill>
                <a:latin typeface="Consolas"/>
                <a:ea typeface="Consolas"/>
                <a:cs typeface="Consolas"/>
                <a:sym typeface="Consolas"/>
              </a:rPr>
              <a:t>int</a:t>
            </a:r>
            <a:r>
              <a:rPr lang="en-US" sz="1200" b="1" i="0" u="none" strike="noStrike" cap="none" baseline="0" dirty="0">
                <a:solidFill>
                  <a:srgbClr val="000000"/>
                </a:solidFill>
                <a:latin typeface="Consolas"/>
                <a:ea typeface="Consolas"/>
                <a:cs typeface="Consolas"/>
                <a:sym typeface="Consolas"/>
              </a:rPr>
              <a:t> </a:t>
            </a:r>
            <a:r>
              <a:rPr lang="en-US" sz="1200" b="1" i="0" u="none" strike="noStrike" cap="none" baseline="0" dirty="0">
                <a:solidFill>
                  <a:srgbClr val="6A3E3E"/>
                </a:solidFill>
                <a:latin typeface="Consolas"/>
                <a:ea typeface="Consolas"/>
                <a:cs typeface="Consolas"/>
                <a:sym typeface="Consolas"/>
              </a:rPr>
              <a:t>count</a:t>
            </a:r>
            <a:r>
              <a:rPr lang="en-US" sz="1200" b="1" i="0" u="none" strike="noStrike" cap="none" baseline="0" dirty="0">
                <a:solidFill>
                  <a:srgbClr val="000000"/>
                </a:solidFill>
                <a:latin typeface="Consolas"/>
                <a:ea typeface="Consolas"/>
                <a:cs typeface="Consolas"/>
                <a:sym typeface="Consolas"/>
              </a:rPr>
              <a:t> = 0;</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for </a:t>
            </a:r>
            <a:r>
              <a:rPr lang="en-US" sz="1200" b="0" i="0" u="none" strike="noStrike" cap="none" baseline="0" dirty="0">
                <a:solidFill>
                  <a:srgbClr val="000000"/>
                </a:solidFill>
                <a:latin typeface="Consolas"/>
                <a:ea typeface="Consolas"/>
                <a:cs typeface="Consolas"/>
                <a:sym typeface="Consolas"/>
              </a:rPr>
              <a:t>(Dish </a:t>
            </a:r>
            <a:r>
              <a:rPr lang="en-US" sz="1200" b="0" i="0" u="none" strike="noStrike" cap="none" baseline="0" dirty="0" err="1">
                <a:solidFill>
                  <a:srgbClr val="6A3E3E"/>
                </a:solidFill>
                <a:latin typeface="Consolas"/>
                <a:ea typeface="Consolas"/>
                <a:cs typeface="Consolas"/>
                <a:sym typeface="Consolas"/>
              </a:rPr>
              <a:t>dish</a:t>
            </a:r>
            <a:r>
              <a:rPr lang="en-US" sz="1200" b="0" i="0" u="none" strike="noStrike" cap="none" baseline="0" dirty="0">
                <a:solidFill>
                  <a:srgbClr val="000000"/>
                </a:solidFill>
                <a:latin typeface="Consolas"/>
                <a:ea typeface="Consolas"/>
                <a:cs typeface="Consolas"/>
                <a:sym typeface="Consolas"/>
              </a:rPr>
              <a:t> : </a:t>
            </a:r>
            <a:r>
              <a:rPr lang="en-US" sz="1200" b="0" i="0" u="none" strike="noStrike" cap="none" baseline="0" dirty="0">
                <a:solidFill>
                  <a:srgbClr val="6A3E3E"/>
                </a:solidFill>
                <a:latin typeface="Consolas"/>
                <a:ea typeface="Consolas"/>
                <a:cs typeface="Consolas"/>
                <a:sym typeface="Consolas"/>
              </a:rPr>
              <a:t>menu</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dirty="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if</a:t>
            </a:r>
            <a:r>
              <a:rPr lang="en-US" sz="1200" b="1"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a:solidFill>
                  <a:srgbClr val="6A3E3E"/>
                </a:solidFill>
                <a:latin typeface="Consolas"/>
                <a:ea typeface="Consolas"/>
                <a:cs typeface="Consolas"/>
                <a:sym typeface="Consolas"/>
              </a:rPr>
              <a:t>count</a:t>
            </a:r>
            <a:r>
              <a:rPr lang="en-US" sz="1200" b="0" i="0" u="none" strike="noStrike" cap="none" baseline="0" dirty="0">
                <a:solidFill>
                  <a:srgbClr val="000000"/>
                </a:solidFill>
                <a:latin typeface="Consolas"/>
                <a:ea typeface="Consolas"/>
                <a:cs typeface="Consolas"/>
                <a:sym typeface="Consolas"/>
              </a:rPr>
              <a:t> &gt; 3)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break</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dirty="0">
                <a:solidFill>
                  <a:srgbClr val="7F0055"/>
                </a:solidFill>
                <a:latin typeface="Consolas"/>
                <a:ea typeface="Consolas"/>
                <a:cs typeface="Consolas"/>
                <a:sym typeface="Consolas"/>
              </a:rPr>
              <a:t>	if </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err="1">
                <a:solidFill>
                  <a:srgbClr val="6A3E3E"/>
                </a:solidFill>
                <a:latin typeface="Consolas"/>
                <a:ea typeface="Consolas"/>
                <a:cs typeface="Consolas"/>
                <a:sym typeface="Consolas"/>
              </a:rPr>
              <a:t>dish</a:t>
            </a:r>
            <a:r>
              <a:rPr lang="en-US" sz="1200" b="0" i="0" u="none" strike="noStrike" cap="none" baseline="0" dirty="0" err="1">
                <a:solidFill>
                  <a:srgbClr val="000000"/>
                </a:solidFill>
                <a:latin typeface="Consolas"/>
                <a:ea typeface="Consolas"/>
                <a:cs typeface="Consolas"/>
                <a:sym typeface="Consolas"/>
              </a:rPr>
              <a:t>.getCalories</a:t>
            </a:r>
            <a:r>
              <a:rPr lang="en-US" sz="1200" b="0" i="0" u="none" strike="noStrike" cap="none" baseline="0" dirty="0">
                <a:solidFill>
                  <a:srgbClr val="000000"/>
                </a:solidFill>
                <a:latin typeface="Consolas"/>
                <a:ea typeface="Consolas"/>
                <a:cs typeface="Consolas"/>
                <a:sym typeface="Consolas"/>
              </a:rPr>
              <a:t>() &gt; 300</a:t>
            </a:r>
            <a:r>
              <a:rPr lang="en-US" sz="1200" b="0" i="0" u="none" strike="noStrike" cap="none" baseline="0" dirty="0" smtClean="0">
                <a:solidFill>
                  <a:srgbClr val="000000"/>
                </a:solidFill>
                <a:latin typeface="Consolas"/>
                <a:ea typeface="Consolas"/>
                <a:cs typeface="Consolas"/>
                <a:sym typeface="Consolas"/>
              </a:rPr>
              <a:t>){</a:t>
            </a:r>
            <a:endParaRPr lang="en-US" sz="1200" b="0" i="0" u="none" strike="noStrike" cap="none" baseline="0" dirty="0">
              <a:solidFill>
                <a:srgbClr val="000000"/>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a:solidFill>
                  <a:srgbClr val="6A3E3E"/>
                </a:solidFill>
                <a:latin typeface="Consolas"/>
                <a:ea typeface="Consolas"/>
                <a:cs typeface="Consolas"/>
                <a:sym typeface="Consolas"/>
              </a:rPr>
              <a:t>count</a:t>
            </a: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r>
              <a:rPr lang="en-US" sz="1200" b="0" i="0" u="none" strike="noStrike" cap="none" baseline="0" dirty="0" err="1">
                <a:solidFill>
                  <a:srgbClr val="6A3E3E"/>
                </a:solidFill>
                <a:latin typeface="Consolas"/>
                <a:ea typeface="Consolas"/>
                <a:cs typeface="Consolas"/>
                <a:sym typeface="Consolas"/>
              </a:rPr>
              <a:t>fatDishes</a:t>
            </a:r>
            <a:r>
              <a:rPr lang="en-US" sz="1200" b="0" i="0" u="none" strike="noStrike" cap="none" baseline="0" dirty="0" err="1">
                <a:solidFill>
                  <a:srgbClr val="000000"/>
                </a:solidFill>
                <a:latin typeface="Consolas"/>
                <a:ea typeface="Consolas"/>
                <a:cs typeface="Consolas"/>
                <a:sym typeface="Consolas"/>
              </a:rPr>
              <a:t>.add</a:t>
            </a:r>
            <a:r>
              <a:rPr lang="en-US" sz="1200" b="0" i="0" u="none" strike="noStrike" cap="none" baseline="0" dirty="0">
                <a:solidFill>
                  <a:srgbClr val="000000"/>
                </a:solidFill>
                <a:latin typeface="Consolas"/>
                <a:ea typeface="Consolas"/>
                <a:cs typeface="Consolas"/>
                <a:sym typeface="Consolas"/>
              </a:rPr>
              <a:t>(</a:t>
            </a:r>
            <a:r>
              <a:rPr lang="en-US" sz="1200" b="0" i="0" u="none" strike="noStrike" cap="none" baseline="0" dirty="0" err="1">
                <a:solidFill>
                  <a:srgbClr val="6A3E3E"/>
                </a:solidFill>
                <a:latin typeface="Consolas"/>
                <a:ea typeface="Consolas"/>
                <a:cs typeface="Consolas"/>
                <a:sym typeface="Consolas"/>
              </a:rPr>
              <a:t>dish</a:t>
            </a:r>
            <a:r>
              <a:rPr lang="en-US" sz="1200" b="0" i="0" u="none" strike="noStrike" cap="none" baseline="0" dirty="0" err="1">
                <a:solidFill>
                  <a:srgbClr val="000000"/>
                </a:solidFill>
                <a:latin typeface="Consolas"/>
                <a:ea typeface="Consolas"/>
                <a:cs typeface="Consolas"/>
                <a:sym typeface="Consolas"/>
              </a:rPr>
              <a:t>.getName</a:t>
            </a: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dirty="0">
                <a:solidFill>
                  <a:srgbClr val="000000"/>
                </a:solidFill>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dirty="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dirty="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dirty="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dirty="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dirty="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65"/>
        <p:cNvGrpSpPr/>
        <p:nvPr/>
      </p:nvGrpSpPr>
      <p:grpSpPr>
        <a:xfrm>
          <a:off x="0" y="0"/>
          <a:ext cx="0" cy="0"/>
          <a:chOff x="0" y="0"/>
          <a:chExt cx="0" cy="0"/>
        </a:xfrm>
      </p:grpSpPr>
      <p:sp>
        <p:nvSpPr>
          <p:cNvPr id="1166" name="Shape 1166"/>
          <p:cNvSpPr txBox="1"/>
          <p:nvPr/>
        </p:nvSpPr>
        <p:spPr>
          <a:xfrm>
            <a:off x="196850" y="2205036"/>
            <a:ext cx="8785225" cy="43164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67" name="Shape 116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68" name="Shape 116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69" name="Shape 116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Let’s get 3 fat dishes: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0" i="0" u="none" strike="noStrike" cap="none" baseline="0">
                <a:solidFill>
                  <a:srgbClr val="000000"/>
                </a:solidFill>
                <a:latin typeface="Consolas"/>
                <a:ea typeface="Consolas"/>
                <a:cs typeface="Consolas"/>
                <a:sym typeface="Consolas"/>
              </a:rPr>
              <a:t> 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6A3E3E"/>
                </a:solidFill>
                <a:latin typeface="Consolas"/>
                <a:ea typeface="Consolas"/>
                <a:cs typeface="Consolas"/>
                <a:sym typeface="Consolas"/>
              </a:rPr>
              <a:t>count</a:t>
            </a:r>
            <a:r>
              <a:rPr lang="en-US" sz="1200" b="1" i="0" u="none" strike="noStrike" cap="none" baseline="0">
                <a:solidFill>
                  <a:srgbClr val="000000"/>
                </a:solidFill>
                <a:latin typeface="Consolas"/>
                <a:ea typeface="Consolas"/>
                <a:cs typeface="Consolas"/>
                <a:sym typeface="Consolas"/>
              </a:rPr>
              <a:t> = 0;</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for </a:t>
            </a:r>
            <a:r>
              <a:rPr lang="en-US" sz="1200" b="0" i="0" u="none" strike="noStrike" cap="none" baseline="0">
                <a:solidFill>
                  <a:srgbClr val="000000"/>
                </a:solidFill>
                <a:latin typeface="Consolas"/>
                <a:ea typeface="Consolas"/>
                <a:cs typeface="Consolas"/>
                <a:sym typeface="Consolas"/>
              </a:rPr>
              <a:t>(Dish </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count</a:t>
            </a:r>
            <a:r>
              <a:rPr lang="en-US" sz="1200" b="0" i="0" u="none" strike="noStrike" cap="none" baseline="0">
                <a:solidFill>
                  <a:srgbClr val="000000"/>
                </a:solidFill>
                <a:latin typeface="Consolas"/>
                <a:ea typeface="Consolas"/>
                <a:cs typeface="Consolas"/>
                <a:sym typeface="Consolas"/>
              </a:rPr>
              <a:t> &gt; 3)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break</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.getCalories() &gt; 300)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count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170" name="Shape 1170"/>
          <p:cNvCxnSpPr/>
          <p:nvPr/>
        </p:nvCxnSpPr>
        <p:spPr>
          <a:xfrm>
            <a:off x="4787900" y="2205036"/>
            <a:ext cx="0" cy="4316412"/>
          </a:xfrm>
          <a:prstGeom prst="straightConnector1">
            <a:avLst/>
          </a:prstGeom>
          <a:noFill/>
          <a:ln w="9525" cap="flat" cmpd="sng">
            <a:solidFill>
              <a:srgbClr val="552438"/>
            </a:solidFill>
            <a:prstDash val="solid"/>
            <a:miter/>
            <a:headEnd type="none" w="med" len="med"/>
            <a:tailEnd type="none" w="med" len="med"/>
          </a:ln>
        </p:spPr>
      </p:cxnSp>
      <p:sp>
        <p:nvSpPr>
          <p:cNvPr id="1171" name="Shape 1171"/>
          <p:cNvSpPr txBox="1"/>
          <p:nvPr/>
        </p:nvSpPr>
        <p:spPr>
          <a:xfrm>
            <a:off x="5003800" y="2492375"/>
            <a:ext cx="3816349" cy="314007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Client code controls the iteration</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it counts, loops, filters, etc..</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Must be serial</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We cannot run this code parallel without massive changes.</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This is not thread-safe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Business logic is mutable</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This is too imperative</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75"/>
        <p:cNvGrpSpPr/>
        <p:nvPr/>
      </p:nvGrpSpPr>
      <p:grpSpPr>
        <a:xfrm>
          <a:off x="0" y="0"/>
          <a:ext cx="0" cy="0"/>
          <a:chOff x="0" y="0"/>
          <a:chExt cx="0" cy="0"/>
        </a:xfrm>
      </p:grpSpPr>
      <p:sp>
        <p:nvSpPr>
          <p:cNvPr id="1176" name="Shape 1176"/>
          <p:cNvSpPr txBox="1"/>
          <p:nvPr/>
        </p:nvSpPr>
        <p:spPr>
          <a:xfrm>
            <a:off x="196850" y="2205036"/>
            <a:ext cx="8785225" cy="4316412"/>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77" name="Shape 117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78" name="Shape 117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79" name="Shape 117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Let’s get 3 fat dishes:</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0" i="0" u="none" strike="noStrike" cap="none" baseline="0">
                <a:solidFill>
                  <a:srgbClr val="000000"/>
                </a:solidFill>
                <a:latin typeface="Consolas"/>
                <a:ea typeface="Consolas"/>
                <a:cs typeface="Consolas"/>
                <a:sym typeface="Consolas"/>
              </a:rPr>
              <a:t> 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int</a:t>
            </a:r>
            <a:r>
              <a:rPr lang="en-US" sz="1200" b="1" i="0" u="none" strike="noStrike" cap="none" baseline="0">
                <a:solidFill>
                  <a:srgbClr val="000000"/>
                </a:solidFill>
                <a:latin typeface="Consolas"/>
                <a:ea typeface="Consolas"/>
                <a:cs typeface="Consolas"/>
                <a:sym typeface="Consolas"/>
              </a:rPr>
              <a:t> </a:t>
            </a:r>
            <a:r>
              <a:rPr lang="en-US" sz="1200" b="1" i="0" u="none" strike="noStrike" cap="none" baseline="0">
                <a:solidFill>
                  <a:srgbClr val="6A3E3E"/>
                </a:solidFill>
                <a:latin typeface="Consolas"/>
                <a:ea typeface="Consolas"/>
                <a:cs typeface="Consolas"/>
                <a:sym typeface="Consolas"/>
              </a:rPr>
              <a:t>count</a:t>
            </a:r>
            <a:r>
              <a:rPr lang="en-US" sz="1200" b="1" i="0" u="none" strike="noStrike" cap="none" baseline="0">
                <a:solidFill>
                  <a:srgbClr val="000000"/>
                </a:solidFill>
                <a:latin typeface="Consolas"/>
                <a:ea typeface="Consolas"/>
                <a:cs typeface="Consolas"/>
                <a:sym typeface="Consolas"/>
              </a:rPr>
              <a:t> = 0;</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for </a:t>
            </a:r>
            <a:r>
              <a:rPr lang="en-US" sz="1200" b="0" i="0" u="none" strike="noStrike" cap="none" baseline="0">
                <a:solidFill>
                  <a:srgbClr val="000000"/>
                </a:solidFill>
                <a:latin typeface="Consolas"/>
                <a:ea typeface="Consolas"/>
                <a:cs typeface="Consolas"/>
                <a:sym typeface="Consolas"/>
              </a:rPr>
              <a:t>(Dish </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chemeClr val="dk1"/>
              </a:buClr>
              <a:buFont typeface="Calibri"/>
              <a:buNone/>
            </a:pPr>
            <a:endParaRPr sz="1200" b="1" i="0" u="none" strike="noStrike" cap="none" baseline="0">
              <a:solidFill>
                <a:srgbClr val="7F0055"/>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count</a:t>
            </a:r>
            <a:r>
              <a:rPr lang="en-US" sz="1200" b="0" i="0" u="none" strike="noStrike" cap="none" baseline="0">
                <a:solidFill>
                  <a:srgbClr val="000000"/>
                </a:solidFill>
                <a:latin typeface="Consolas"/>
                <a:ea typeface="Consolas"/>
                <a:cs typeface="Consolas"/>
                <a:sym typeface="Consolas"/>
              </a:rPr>
              <a:t> &gt; 3) </a:t>
            </a: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break</a:t>
            </a: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7F0055"/>
              </a:buClr>
              <a:buSzPct val="25000"/>
              <a:buFont typeface="Consolas"/>
              <a:buNone/>
            </a:pPr>
            <a:r>
              <a:rPr lang="en-US" sz="1200" b="1" i="0" u="none" strike="noStrike" cap="none" baseline="0">
                <a:solidFill>
                  <a:srgbClr val="7F0055"/>
                </a:solidFill>
                <a:latin typeface="Consolas"/>
                <a:ea typeface="Consolas"/>
                <a:cs typeface="Consolas"/>
                <a:sym typeface="Consolas"/>
              </a:rPr>
              <a:t>	if </a:t>
            </a:r>
            <a:r>
              <a:rPr lang="en-US" sz="1200" b="0" i="0" u="none" strike="noStrike" cap="none" baseline="0">
                <a:solidFill>
                  <a:srgbClr val="000000"/>
                </a:solidFill>
                <a:latin typeface="Consolas"/>
                <a:ea typeface="Consolas"/>
                <a:cs typeface="Consolas"/>
                <a:sym typeface="Consolas"/>
              </a:rPr>
              <a:t>(</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.getCalories() &gt; 300)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count</a:t>
            </a: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.add(</a:t>
            </a:r>
            <a:r>
              <a:rPr lang="en-US" sz="1200" b="0" i="0" u="none" strike="noStrike" cap="none" baseline="0">
                <a:solidFill>
                  <a:srgbClr val="6A3E3E"/>
                </a:solidFill>
                <a:latin typeface="Consolas"/>
                <a:ea typeface="Consolas"/>
                <a:cs typeface="Consolas"/>
                <a:sym typeface="Consolas"/>
              </a:rPr>
              <a:t>dish</a:t>
            </a:r>
            <a:r>
              <a:rPr lang="en-US" sz="1200" b="0" i="0" u="none" strike="noStrike" cap="none" baseline="0">
                <a:solidFill>
                  <a:srgbClr val="000000"/>
                </a:solidFill>
                <a:latin typeface="Consolas"/>
                <a:ea typeface="Consolas"/>
                <a:cs typeface="Consolas"/>
                <a:sym typeface="Consolas"/>
              </a:rPr>
              <a:t>.getName());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25000"/>
              <a:buFont typeface="Open Sans"/>
              <a:buNone/>
            </a:pPr>
            <a:r>
              <a:rPr lang="en-US" sz="2000" b="0" i="0" u="none" strike="noStrike" cap="none" baseline="0">
                <a:solidFill>
                  <a:srgbClr val="000000"/>
                </a:solidFill>
                <a:latin typeface="Open Sans"/>
                <a:ea typeface="Open Sans"/>
                <a:cs typeface="Open Sans"/>
                <a:sym typeface="Open Sans"/>
              </a:rPr>
              <a:t>	</a:t>
            </a: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180" name="Shape 1180"/>
          <p:cNvCxnSpPr/>
          <p:nvPr/>
        </p:nvCxnSpPr>
        <p:spPr>
          <a:xfrm>
            <a:off x="4787900" y="2205036"/>
            <a:ext cx="0" cy="4316412"/>
          </a:xfrm>
          <a:prstGeom prst="straightConnector1">
            <a:avLst/>
          </a:prstGeom>
          <a:noFill/>
          <a:ln w="9525" cap="flat" cmpd="sng">
            <a:solidFill>
              <a:srgbClr val="552438"/>
            </a:solidFill>
            <a:prstDash val="solid"/>
            <a:miter/>
            <a:headEnd type="none" w="med" len="med"/>
            <a:tailEnd type="none" w="med" len="med"/>
          </a:ln>
        </p:spPr>
      </p:cxnSp>
      <p:sp>
        <p:nvSpPr>
          <p:cNvPr id="1181" name="Shape 1181"/>
          <p:cNvSpPr txBox="1"/>
          <p:nvPr/>
        </p:nvSpPr>
        <p:spPr>
          <a:xfrm>
            <a:off x="5003800" y="2492375"/>
            <a:ext cx="3816349" cy="314007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Client code controls the iteration</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it counts, loops, filters, etc..</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Must be serial</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We cannot run this code parallel without massive changes.</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This is not thread-safe </a:t>
            </a:r>
            <a:br>
              <a:rPr lang="en-US" sz="1800" b="0" i="0" u="none" strike="noStrike" cap="none" baseline="0">
                <a:solidFill>
                  <a:schemeClr val="dk1"/>
                </a:solidFill>
                <a:latin typeface="Calibri"/>
                <a:ea typeface="Calibri"/>
                <a:cs typeface="Calibri"/>
                <a:sym typeface="Calibri"/>
              </a:rPr>
            </a:br>
            <a:r>
              <a:rPr lang="en-US" sz="1800" b="0" i="0" u="none" strike="noStrike" cap="none" baseline="0">
                <a:solidFill>
                  <a:schemeClr val="dk1"/>
                </a:solidFill>
                <a:latin typeface="Calibri"/>
                <a:ea typeface="Calibri"/>
                <a:cs typeface="Calibri"/>
                <a:sym typeface="Calibri"/>
              </a:rPr>
              <a:t>Business logic is mutable</a:t>
            </a:r>
            <a:br>
              <a:rPr lang="en-US" sz="1800" b="0" i="0" u="none" strike="noStrike" cap="none" baseline="0">
                <a:solidFill>
                  <a:schemeClr val="dk1"/>
                </a:solidFill>
                <a:latin typeface="Calibri"/>
                <a:ea typeface="Calibri"/>
                <a:cs typeface="Calibri"/>
                <a:sym typeface="Calibri"/>
              </a:rPr>
            </a:br>
            <a:endParaRPr lang="en-US" sz="1800" b="0" i="0" u="none" strike="noStrike" cap="none" baseline="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This is too imperative</a:t>
            </a:r>
          </a:p>
        </p:txBody>
      </p:sp>
      <p:sp>
        <p:nvSpPr>
          <p:cNvPr id="1182" name="Shape 1182"/>
          <p:cNvSpPr txBox="1"/>
          <p:nvPr/>
        </p:nvSpPr>
        <p:spPr>
          <a:xfrm>
            <a:off x="1835150" y="5764212"/>
            <a:ext cx="1806575" cy="369886"/>
          </a:xfrm>
          <a:prstGeom prst="rect">
            <a:avLst/>
          </a:prstGeom>
          <a:noFill/>
          <a:ln w="9525" cap="flat" cmpd="sng">
            <a:solidFill>
              <a:srgbClr val="552438"/>
            </a:solidFill>
            <a:prstDash val="solid"/>
            <a:miter/>
            <a:headEnd type="none" w="med" len="med"/>
            <a:tailEnd type="none" w="med" len="med"/>
          </a:ln>
        </p:spPr>
        <p:txBody>
          <a:bodyPr lIns="91425" tIns="45700" rIns="91425" bIns="45700" anchor="t" anchorCtr="0">
            <a:noAutofit/>
          </a:bodyPr>
          <a:lstStyle/>
          <a:p>
            <a:pPr marL="0" marR="0" lvl="0" indent="0" algn="r" rtl="1">
              <a:lnSpc>
                <a:spcPct val="100000"/>
              </a:lnSpc>
              <a:spcBef>
                <a:spcPts val="0"/>
              </a:spcBef>
              <a:spcAft>
                <a:spcPts val="0"/>
              </a:spcAft>
              <a:buClr>
                <a:schemeClr val="dk1"/>
              </a:buClr>
              <a:buSzPct val="25000"/>
              <a:buFont typeface="Calibri"/>
              <a:buNone/>
            </a:pPr>
            <a:r>
              <a:rPr lang="en-US" sz="1800" b="0" i="0" u="none" strike="noStrike" cap="none" baseline="0">
                <a:solidFill>
                  <a:schemeClr val="dk1"/>
                </a:solidFill>
                <a:latin typeface="Calibri"/>
                <a:ea typeface="Calibri"/>
                <a:cs typeface="Calibri"/>
                <a:sym typeface="Calibri"/>
              </a:rPr>
              <a:t>External iteration</a:t>
            </a:r>
          </a:p>
        </p:txBody>
      </p:sp>
      <p:cxnSp>
        <p:nvCxnSpPr>
          <p:cNvPr id="1183" name="Shape 1183"/>
          <p:cNvCxnSpPr/>
          <p:nvPr/>
        </p:nvCxnSpPr>
        <p:spPr>
          <a:xfrm rot="10800000">
            <a:off x="1187449" y="3500437"/>
            <a:ext cx="1550987" cy="2263774"/>
          </a:xfrm>
          <a:prstGeom prst="straightConnector1">
            <a:avLst/>
          </a:prstGeom>
          <a:noFill/>
          <a:ln w="9525" cap="flat" cmpd="sng">
            <a:solidFill>
              <a:srgbClr val="552438"/>
            </a:solidFill>
            <a:prstDash val="solid"/>
            <a:miter/>
            <a:headEnd type="none" w="med" len="med"/>
            <a:tailEnd type="stealth" w="lg" len="lg"/>
          </a:ln>
        </p:spPr>
      </p:cxn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87"/>
        <p:cNvGrpSpPr/>
        <p:nvPr/>
      </p:nvGrpSpPr>
      <p:grpSpPr>
        <a:xfrm>
          <a:off x="0" y="0"/>
          <a:ext cx="0" cy="0"/>
          <a:chOff x="0" y="0"/>
          <a:chExt cx="0" cy="0"/>
        </a:xfrm>
      </p:grpSpPr>
      <p:sp>
        <p:nvSpPr>
          <p:cNvPr id="1188" name="Shape 1188"/>
          <p:cNvSpPr txBox="1"/>
          <p:nvPr/>
        </p:nvSpPr>
        <p:spPr>
          <a:xfrm>
            <a:off x="196850" y="3624262"/>
            <a:ext cx="8785200" cy="20159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89" name="Shape 1189"/>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90" name="Shape 1190"/>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91" name="Shape 1191"/>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Using Stream we can do this the “functional way”</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Instead of </a:t>
            </a:r>
            <a:r>
              <a:rPr lang="en-US" sz="2000" b="1" i="0" u="none" strike="noStrike" cap="none" baseline="0">
                <a:solidFill>
                  <a:srgbClr val="000000"/>
                </a:solidFill>
                <a:latin typeface="Open Sans"/>
                <a:ea typeface="Open Sans"/>
                <a:cs typeface="Open Sans"/>
                <a:sym typeface="Open Sans"/>
              </a:rPr>
              <a:t>imperatively</a:t>
            </a:r>
            <a:r>
              <a:rPr lang="en-US" sz="2000" b="0" i="0" u="none" strike="noStrike" cap="none" baseline="0">
                <a:solidFill>
                  <a:srgbClr val="000000"/>
                </a:solidFill>
                <a:latin typeface="Open Sans"/>
                <a:ea typeface="Open Sans"/>
                <a:cs typeface="Open Sans"/>
                <a:sym typeface="Open Sans"/>
              </a:rPr>
              <a:t> tell the computer how to do something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We‘ll tell it </a:t>
            </a:r>
            <a:r>
              <a:rPr lang="en-US" sz="2000" b="1" i="0" u="none" strike="noStrike" cap="none" baseline="0">
                <a:solidFill>
                  <a:srgbClr val="000000"/>
                </a:solidFill>
                <a:latin typeface="Open Sans"/>
                <a:ea typeface="Open Sans"/>
                <a:cs typeface="Open Sans"/>
                <a:sym typeface="Open Sans"/>
              </a:rPr>
              <a:t>declaratively</a:t>
            </a:r>
            <a:r>
              <a:rPr lang="en-US" sz="2000" b="0" i="0" u="none" strike="noStrike" cap="none" baseline="0">
                <a:solidFill>
                  <a:srgbClr val="000000"/>
                </a:solidFill>
                <a:latin typeface="Open Sans"/>
                <a:ea typeface="Open Sans"/>
                <a:cs typeface="Open Sans"/>
                <a:sym typeface="Open Sans"/>
              </a:rPr>
              <a:t> what should be done.</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List&lt;Dish&gt;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.stream()</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.filter(</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.getCalories() &gt; 300)</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.map(Dish::getName)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.limit(3)</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.collect(toList());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95"/>
        <p:cNvGrpSpPr/>
        <p:nvPr/>
      </p:nvGrpSpPr>
      <p:grpSpPr>
        <a:xfrm>
          <a:off x="0" y="0"/>
          <a:ext cx="0" cy="0"/>
          <a:chOff x="0" y="0"/>
          <a:chExt cx="0" cy="0"/>
        </a:xfrm>
      </p:grpSpPr>
      <p:sp>
        <p:nvSpPr>
          <p:cNvPr id="1196" name="Shape 1196"/>
          <p:cNvSpPr txBox="1"/>
          <p:nvPr/>
        </p:nvSpPr>
        <p:spPr>
          <a:xfrm>
            <a:off x="196850" y="3624262"/>
            <a:ext cx="8785200" cy="20159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197" name="Shape 119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198" name="Shape 119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199" name="Shape 119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Using Stream we can do this the “functional way”</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Instead of </a:t>
            </a:r>
            <a:r>
              <a:rPr lang="en-US" sz="2000" b="1" i="0" u="none" strike="noStrike" cap="none" baseline="0">
                <a:solidFill>
                  <a:srgbClr val="000000"/>
                </a:solidFill>
                <a:latin typeface="Open Sans"/>
                <a:ea typeface="Open Sans"/>
                <a:cs typeface="Open Sans"/>
                <a:sym typeface="Open Sans"/>
              </a:rPr>
              <a:t>imperatively</a:t>
            </a:r>
            <a:r>
              <a:rPr lang="en-US" sz="2000" b="0" i="0" u="none" strike="noStrike" cap="none" baseline="0">
                <a:solidFill>
                  <a:srgbClr val="000000"/>
                </a:solidFill>
                <a:latin typeface="Open Sans"/>
                <a:ea typeface="Open Sans"/>
                <a:cs typeface="Open Sans"/>
                <a:sym typeface="Open Sans"/>
              </a:rPr>
              <a:t> tell the computer how to do something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We‘ll tell it </a:t>
            </a:r>
            <a:r>
              <a:rPr lang="en-US" sz="2000" b="1" i="0" u="none" strike="noStrike" cap="none" baseline="0">
                <a:solidFill>
                  <a:srgbClr val="000000"/>
                </a:solidFill>
                <a:latin typeface="Open Sans"/>
                <a:ea typeface="Open Sans"/>
                <a:cs typeface="Open Sans"/>
                <a:sym typeface="Open Sans"/>
              </a:rPr>
              <a:t>declaratively</a:t>
            </a:r>
            <a:r>
              <a:rPr lang="en-US" sz="2000" b="0" i="0" u="none" strike="noStrike" cap="none" baseline="0">
                <a:solidFill>
                  <a:srgbClr val="000000"/>
                </a:solidFill>
                <a:latin typeface="Open Sans"/>
                <a:ea typeface="Open Sans"/>
                <a:cs typeface="Open Sans"/>
                <a:sym typeface="Open Sans"/>
              </a:rPr>
              <a:t> what should be done.</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List&lt;Dish&gt;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.stream()</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.filter(</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.getCalories() &gt; 300)</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.map(Dish::getName)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.limit(3)</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.collect(toList());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200" name="Shape 1200"/>
          <p:cNvCxnSpPr/>
          <p:nvPr/>
        </p:nvCxnSpPr>
        <p:spPr>
          <a:xfrm>
            <a:off x="3779837" y="3624262"/>
            <a:ext cx="0" cy="2015999"/>
          </a:xfrm>
          <a:prstGeom prst="straightConnector1">
            <a:avLst/>
          </a:prstGeom>
          <a:noFill/>
          <a:ln w="9525" cap="flat" cmpd="sng">
            <a:solidFill>
              <a:srgbClr val="552438"/>
            </a:solidFill>
            <a:prstDash val="solid"/>
            <a:miter/>
            <a:headEnd type="none" w="med" len="med"/>
            <a:tailEnd type="none" w="med" len="med"/>
          </a:ln>
        </p:spPr>
      </p:cxnSp>
      <p:sp>
        <p:nvSpPr>
          <p:cNvPr id="1201" name="Shape 1201"/>
          <p:cNvSpPr txBox="1"/>
          <p:nvPr/>
        </p:nvSpPr>
        <p:spPr>
          <a:xfrm>
            <a:off x="4067175" y="4414837"/>
            <a:ext cx="4434000" cy="36990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Get all the dishes that fits the filter</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05"/>
        <p:cNvGrpSpPr/>
        <p:nvPr/>
      </p:nvGrpSpPr>
      <p:grpSpPr>
        <a:xfrm>
          <a:off x="0" y="0"/>
          <a:ext cx="0" cy="0"/>
          <a:chOff x="0" y="0"/>
          <a:chExt cx="0" cy="0"/>
        </a:xfrm>
      </p:grpSpPr>
      <p:sp>
        <p:nvSpPr>
          <p:cNvPr id="1206" name="Shape 1206"/>
          <p:cNvSpPr txBox="1"/>
          <p:nvPr/>
        </p:nvSpPr>
        <p:spPr>
          <a:xfrm>
            <a:off x="196850" y="3624262"/>
            <a:ext cx="8785200" cy="20159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07" name="Shape 120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08" name="Shape 120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09" name="Shape 120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Using Stream we can do this the “functional way”</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Instead of </a:t>
            </a:r>
            <a:r>
              <a:rPr lang="en-US" sz="2000" b="1" i="0" u="none" strike="noStrike" cap="none" baseline="0">
                <a:solidFill>
                  <a:srgbClr val="000000"/>
                </a:solidFill>
                <a:latin typeface="Open Sans"/>
                <a:ea typeface="Open Sans"/>
                <a:cs typeface="Open Sans"/>
                <a:sym typeface="Open Sans"/>
              </a:rPr>
              <a:t>imperatively</a:t>
            </a:r>
            <a:r>
              <a:rPr lang="en-US" sz="2000" b="0" i="0" u="none" strike="noStrike" cap="none" baseline="0">
                <a:solidFill>
                  <a:srgbClr val="000000"/>
                </a:solidFill>
                <a:latin typeface="Open Sans"/>
                <a:ea typeface="Open Sans"/>
                <a:cs typeface="Open Sans"/>
                <a:sym typeface="Open Sans"/>
              </a:rPr>
              <a:t> tell the computer how to do something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We‘ll tell it </a:t>
            </a:r>
            <a:r>
              <a:rPr lang="en-US" sz="2000" b="1" i="0" u="none" strike="noStrike" cap="none" baseline="0">
                <a:solidFill>
                  <a:srgbClr val="000000"/>
                </a:solidFill>
                <a:latin typeface="Open Sans"/>
                <a:ea typeface="Open Sans"/>
                <a:cs typeface="Open Sans"/>
                <a:sym typeface="Open Sans"/>
              </a:rPr>
              <a:t>declaratively</a:t>
            </a:r>
            <a:r>
              <a:rPr lang="en-US" sz="2000" b="0" i="0" u="none" strike="noStrike" cap="none" baseline="0">
                <a:solidFill>
                  <a:srgbClr val="000000"/>
                </a:solidFill>
                <a:latin typeface="Open Sans"/>
                <a:ea typeface="Open Sans"/>
                <a:cs typeface="Open Sans"/>
                <a:sym typeface="Open Sans"/>
              </a:rPr>
              <a:t> what should be done.</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List&lt;Dish&gt;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.stream()</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.filter(</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.getCalories() &gt; 300)</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.map(Dish::getName)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.limit(3)</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.collect(toList());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210" name="Shape 1210"/>
          <p:cNvCxnSpPr/>
          <p:nvPr/>
        </p:nvCxnSpPr>
        <p:spPr>
          <a:xfrm>
            <a:off x="3779837" y="3624262"/>
            <a:ext cx="0" cy="2015999"/>
          </a:xfrm>
          <a:prstGeom prst="straightConnector1">
            <a:avLst/>
          </a:prstGeom>
          <a:noFill/>
          <a:ln w="9525" cap="flat" cmpd="sng">
            <a:solidFill>
              <a:srgbClr val="552438"/>
            </a:solidFill>
            <a:prstDash val="solid"/>
            <a:miter/>
            <a:headEnd type="none" w="med" len="med"/>
            <a:tailEnd type="none" w="med" len="med"/>
          </a:ln>
        </p:spPr>
      </p:cxnSp>
      <p:sp>
        <p:nvSpPr>
          <p:cNvPr id="1211" name="Shape 1211"/>
          <p:cNvSpPr txBox="1"/>
          <p:nvPr/>
        </p:nvSpPr>
        <p:spPr>
          <a:xfrm>
            <a:off x="4067175" y="4414837"/>
            <a:ext cx="4434000" cy="6461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Get all the dishes that fits the filter</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Consider only the names</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15"/>
        <p:cNvGrpSpPr/>
        <p:nvPr/>
      </p:nvGrpSpPr>
      <p:grpSpPr>
        <a:xfrm>
          <a:off x="0" y="0"/>
          <a:ext cx="0" cy="0"/>
          <a:chOff x="0" y="0"/>
          <a:chExt cx="0" cy="0"/>
        </a:xfrm>
      </p:grpSpPr>
      <p:sp>
        <p:nvSpPr>
          <p:cNvPr id="1216" name="Shape 1216"/>
          <p:cNvSpPr txBox="1"/>
          <p:nvPr/>
        </p:nvSpPr>
        <p:spPr>
          <a:xfrm>
            <a:off x="196850" y="3624262"/>
            <a:ext cx="8785200" cy="20159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17" name="Shape 1217"/>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18" name="Shape 1218"/>
          <p:cNvPicPr preferRelativeResize="0"/>
          <p:nvPr/>
        </p:nvPicPr>
        <p:blipFill rotWithShape="1">
          <a:blip r:embed="rId3">
            <a:alphaModFix/>
          </a:blip>
          <a:srcRect/>
          <a:stretch/>
        </p:blipFill>
        <p:spPr>
          <a:xfrm>
            <a:off x="584200" y="260350"/>
            <a:ext cx="747711" cy="1184275"/>
          </a:xfrm>
          <a:prstGeom prst="rect">
            <a:avLst/>
          </a:prstGeom>
          <a:noFill/>
          <a:ln>
            <a:noFill/>
          </a:ln>
        </p:spPr>
      </p:pic>
      <p:sp>
        <p:nvSpPr>
          <p:cNvPr id="1219" name="Shape 121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Using Stream we can do this the “functional way”</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Instead of </a:t>
            </a:r>
            <a:r>
              <a:rPr lang="en-US" sz="2000" b="1" i="0" u="none" strike="noStrike" cap="none" baseline="0">
                <a:solidFill>
                  <a:srgbClr val="000000"/>
                </a:solidFill>
                <a:latin typeface="Open Sans"/>
                <a:ea typeface="Open Sans"/>
                <a:cs typeface="Open Sans"/>
                <a:sym typeface="Open Sans"/>
              </a:rPr>
              <a:t>imperatively</a:t>
            </a:r>
            <a:r>
              <a:rPr lang="en-US" sz="2000" b="0" i="0" u="none" strike="noStrike" cap="none" baseline="0">
                <a:solidFill>
                  <a:srgbClr val="000000"/>
                </a:solidFill>
                <a:latin typeface="Open Sans"/>
                <a:ea typeface="Open Sans"/>
                <a:cs typeface="Open Sans"/>
                <a:sym typeface="Open Sans"/>
              </a:rPr>
              <a:t> tell the computer how to do something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We‘ll tell it </a:t>
            </a:r>
            <a:r>
              <a:rPr lang="en-US" sz="2000" b="1" i="0" u="none" strike="noStrike" cap="none" baseline="0">
                <a:solidFill>
                  <a:srgbClr val="000000"/>
                </a:solidFill>
                <a:latin typeface="Open Sans"/>
                <a:ea typeface="Open Sans"/>
                <a:cs typeface="Open Sans"/>
                <a:sym typeface="Open Sans"/>
              </a:rPr>
              <a:t>declaratively</a:t>
            </a:r>
            <a:r>
              <a:rPr lang="en-US" sz="2000" b="0" i="0" u="none" strike="noStrike" cap="none" baseline="0">
                <a:solidFill>
                  <a:srgbClr val="000000"/>
                </a:solidFill>
                <a:latin typeface="Open Sans"/>
                <a:ea typeface="Open Sans"/>
                <a:cs typeface="Open Sans"/>
                <a:sym typeface="Open Sans"/>
              </a:rPr>
              <a:t> what should be done.</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List&lt;Dish&gt;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.stream()</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.filter(</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.getCalories() &gt; 300)</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.map(Dish::getName)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.limit(3)</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.collect(toList());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220" name="Shape 1220"/>
          <p:cNvCxnSpPr/>
          <p:nvPr/>
        </p:nvCxnSpPr>
        <p:spPr>
          <a:xfrm>
            <a:off x="3779837" y="3624262"/>
            <a:ext cx="0" cy="2015999"/>
          </a:xfrm>
          <a:prstGeom prst="straightConnector1">
            <a:avLst/>
          </a:prstGeom>
          <a:noFill/>
          <a:ln w="9525" cap="flat" cmpd="sng">
            <a:solidFill>
              <a:srgbClr val="552438"/>
            </a:solidFill>
            <a:prstDash val="solid"/>
            <a:miter/>
            <a:headEnd type="none" w="med" len="med"/>
            <a:tailEnd type="none" w="med" len="med"/>
          </a:ln>
        </p:spPr>
      </p:cxnSp>
      <p:sp>
        <p:nvSpPr>
          <p:cNvPr id="1221" name="Shape 1221"/>
          <p:cNvSpPr txBox="1"/>
          <p:nvPr/>
        </p:nvSpPr>
        <p:spPr>
          <a:xfrm>
            <a:off x="4067175" y="4414837"/>
            <a:ext cx="4434000" cy="9239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Get all the dishes that fits the filter</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Consider only the names</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Return 3 values only</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25"/>
        <p:cNvGrpSpPr/>
        <p:nvPr/>
      </p:nvGrpSpPr>
      <p:grpSpPr>
        <a:xfrm>
          <a:off x="0" y="0"/>
          <a:ext cx="0" cy="0"/>
          <a:chOff x="0" y="0"/>
          <a:chExt cx="0" cy="0"/>
        </a:xfrm>
      </p:grpSpPr>
      <p:sp>
        <p:nvSpPr>
          <p:cNvPr id="1226" name="Shape 1226"/>
          <p:cNvSpPr txBox="1"/>
          <p:nvPr/>
        </p:nvSpPr>
        <p:spPr>
          <a:xfrm>
            <a:off x="196850" y="3624262"/>
            <a:ext cx="8785200" cy="2015999"/>
          </a:xfrm>
          <a:prstGeom prst="rect">
            <a:avLst/>
          </a:prstGeom>
          <a:solidFill>
            <a:schemeClr val="lt1"/>
          </a:solidFill>
          <a:ln w="25400" cap="flat" cmpd="sng">
            <a:solidFill>
              <a:srgbClr val="552438"/>
            </a:solidFill>
            <a:prstDash val="solid"/>
            <a:miter/>
            <a:headEnd type="none" w="med" len="med"/>
            <a:tailEnd type="none" w="med" len="med"/>
          </a:ln>
        </p:spPr>
        <p:txBody>
          <a:bodyPr lIns="91425" tIns="45700" rIns="91425" bIns="45700" anchor="ctr" anchorCtr="0">
            <a:noAutofit/>
          </a:bodyPr>
          <a:lstStyle/>
          <a:p>
            <a:pPr marL="0" marR="0" lvl="0" indent="0" algn="r" rtl="1">
              <a:lnSpc>
                <a:spcPct val="100000"/>
              </a:lnSpc>
              <a:spcBef>
                <a:spcPts val="0"/>
              </a:spcBef>
              <a:spcAft>
                <a:spcPts val="0"/>
              </a:spcAft>
              <a:buNone/>
            </a:pPr>
            <a:endParaRPr sz="1800" b="0" i="0" u="none" strike="noStrike" cap="none" baseline="0">
              <a:solidFill>
                <a:schemeClr val="dk1"/>
              </a:solidFill>
              <a:latin typeface="Calibri"/>
              <a:ea typeface="Calibri"/>
              <a:cs typeface="Calibri"/>
              <a:sym typeface="Calibri"/>
            </a:endParaRPr>
          </a:p>
        </p:txBody>
      </p:sp>
      <p:sp>
        <p:nvSpPr>
          <p:cNvPr id="1227" name="Shape 1227"/>
          <p:cNvSpPr txBox="1">
            <a:spLocks noGrp="1"/>
          </p:cNvSpPr>
          <p:nvPr>
            <p:ph type="ctrTitle"/>
          </p:nvPr>
        </p:nvSpPr>
        <p:spPr>
          <a:xfrm>
            <a:off x="1547812" y="549275"/>
            <a:ext cx="8137500" cy="11507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28" name="Shape 1228"/>
          <p:cNvPicPr preferRelativeResize="0"/>
          <p:nvPr/>
        </p:nvPicPr>
        <p:blipFill rotWithShape="1">
          <a:blip r:embed="rId3">
            <a:alphaModFix/>
          </a:blip>
          <a:srcRect/>
          <a:stretch/>
        </p:blipFill>
        <p:spPr>
          <a:xfrm>
            <a:off x="584200" y="260350"/>
            <a:ext cx="747600" cy="1184400"/>
          </a:xfrm>
          <a:prstGeom prst="rect">
            <a:avLst/>
          </a:prstGeom>
          <a:noFill/>
          <a:ln>
            <a:noFill/>
          </a:ln>
        </p:spPr>
      </p:pic>
      <p:sp>
        <p:nvSpPr>
          <p:cNvPr id="1229" name="Shape 1229"/>
          <p:cNvSpPr txBox="1"/>
          <p:nvPr/>
        </p:nvSpPr>
        <p:spPr>
          <a:xfrm>
            <a:off x="323850" y="1628775"/>
            <a:ext cx="8496299" cy="2590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Using Stream we can do this the “functional way”</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Instead of </a:t>
            </a:r>
            <a:r>
              <a:rPr lang="en-US" sz="2000" b="1" i="0" u="none" strike="noStrike" cap="none" baseline="0">
                <a:solidFill>
                  <a:srgbClr val="000000"/>
                </a:solidFill>
                <a:latin typeface="Open Sans"/>
                <a:ea typeface="Open Sans"/>
                <a:cs typeface="Open Sans"/>
                <a:sym typeface="Open Sans"/>
              </a:rPr>
              <a:t>imperatively</a:t>
            </a:r>
            <a:r>
              <a:rPr lang="en-US" sz="2000" b="0" i="0" u="none" strike="noStrike" cap="none" baseline="0">
                <a:solidFill>
                  <a:srgbClr val="000000"/>
                </a:solidFill>
                <a:latin typeface="Open Sans"/>
                <a:ea typeface="Open Sans"/>
                <a:cs typeface="Open Sans"/>
                <a:sym typeface="Open Sans"/>
              </a:rPr>
              <a:t> tell the computer how to do something</a:t>
            </a:r>
            <a:br>
              <a:rPr lang="en-US" sz="2000" b="0" i="0" u="none" strike="noStrike" cap="none" baseline="0">
                <a:solidFill>
                  <a:srgbClr val="000000"/>
                </a:solidFill>
                <a:latin typeface="Open Sans"/>
                <a:ea typeface="Open Sans"/>
                <a:cs typeface="Open Sans"/>
                <a:sym typeface="Open Sans"/>
              </a:rPr>
            </a:br>
            <a:endParaRPr lang="en-US" sz="2000" b="0" i="0" u="none" strike="noStrike" cap="none" baseline="0">
              <a:solidFill>
                <a:srgbClr val="000000"/>
              </a:solidFill>
              <a:latin typeface="Open Sans"/>
              <a:ea typeface="Open Sans"/>
              <a:cs typeface="Open Sans"/>
              <a:sym typeface="Open Sans"/>
            </a:endParaRPr>
          </a:p>
          <a:p>
            <a:pPr marL="342900" marR="0" lvl="0" indent="-342900" algn="l" rtl="0">
              <a:lnSpc>
                <a:spcPct val="100000"/>
              </a:lnSpc>
              <a:spcBef>
                <a:spcPts val="400"/>
              </a:spcBef>
              <a:spcAft>
                <a:spcPts val="0"/>
              </a:spcAft>
              <a:buClr>
                <a:srgbClr val="000000"/>
              </a:buClr>
              <a:buSzPct val="100000"/>
              <a:buFont typeface="Arial"/>
              <a:buChar char="•"/>
            </a:pPr>
            <a:r>
              <a:rPr lang="en-US" sz="2000" b="0" i="0" u="none" strike="noStrike" cap="none" baseline="0">
                <a:solidFill>
                  <a:srgbClr val="000000"/>
                </a:solidFill>
                <a:latin typeface="Open Sans"/>
                <a:ea typeface="Open Sans"/>
                <a:cs typeface="Open Sans"/>
                <a:sym typeface="Open Sans"/>
              </a:rPr>
              <a:t>We‘ll tell it </a:t>
            </a:r>
            <a:r>
              <a:rPr lang="en-US" sz="2000" b="1" i="0" u="none" strike="noStrike" cap="none" baseline="0">
                <a:solidFill>
                  <a:srgbClr val="000000"/>
                </a:solidFill>
                <a:latin typeface="Open Sans"/>
                <a:ea typeface="Open Sans"/>
                <a:cs typeface="Open Sans"/>
                <a:sym typeface="Open Sans"/>
              </a:rPr>
              <a:t>declaratively</a:t>
            </a:r>
            <a:r>
              <a:rPr lang="en-US" sz="2000" b="0" i="0" u="none" strike="noStrike" cap="none" baseline="0">
                <a:solidFill>
                  <a:srgbClr val="000000"/>
                </a:solidFill>
                <a:latin typeface="Open Sans"/>
                <a:ea typeface="Open Sans"/>
                <a:cs typeface="Open Sans"/>
                <a:sym typeface="Open Sans"/>
              </a:rPr>
              <a:t> what should be done.</a:t>
            </a: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rgbClr val="000000"/>
              </a:solidFill>
              <a:latin typeface="Open Sans"/>
              <a:ea typeface="Open Sans"/>
              <a:cs typeface="Open Sans"/>
              <a:sym typeface="Open Sans"/>
            </a:endParaRPr>
          </a:p>
          <a:p>
            <a:pPr marL="342900" marR="0" lvl="0" indent="-215900" algn="l" rtl="0">
              <a:lnSpc>
                <a:spcPct val="100000"/>
              </a:lnSpc>
              <a:spcBef>
                <a:spcPts val="400"/>
              </a:spcBef>
              <a:spcAft>
                <a:spcPts val="0"/>
              </a:spcAft>
              <a:buClr>
                <a:schemeClr val="dk1"/>
              </a:buClr>
              <a:buFont typeface="Arial"/>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List&lt;Dish&gt;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 = </a:t>
            </a:r>
            <a:r>
              <a:rPr lang="en-US" sz="1200" b="1" i="0" u="none" strike="noStrike" cap="none" baseline="0">
                <a:solidFill>
                  <a:srgbClr val="7F0055"/>
                </a:solidFill>
                <a:latin typeface="Consolas"/>
                <a:ea typeface="Consolas"/>
                <a:cs typeface="Consolas"/>
                <a:sym typeface="Consolas"/>
              </a:rPr>
              <a:t>new</a:t>
            </a:r>
            <a:r>
              <a:rPr lang="en-US" sz="1200" b="1" i="0" u="none" strike="noStrike" cap="none" baseline="0">
                <a:solidFill>
                  <a:srgbClr val="000000"/>
                </a:solidFill>
                <a:latin typeface="Consolas"/>
                <a:ea typeface="Consolas"/>
                <a:cs typeface="Consolas"/>
                <a:sym typeface="Consolas"/>
              </a:rPr>
              <a:t> </a:t>
            </a:r>
            <a:r>
              <a:rPr lang="en-US" sz="1200" b="0" i="0" u="none" strike="noStrike" cap="none" baseline="0">
                <a:solidFill>
                  <a:srgbClr val="000000"/>
                </a:solidFill>
                <a:latin typeface="Consolas"/>
                <a:ea typeface="Consolas"/>
                <a:cs typeface="Consolas"/>
                <a:sym typeface="Consolas"/>
              </a:rPr>
              <a:t>ArrayList&lt;&gt;();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List&lt;String&gt; </a:t>
            </a:r>
            <a:r>
              <a:rPr lang="en-US" sz="1200" b="0" i="0" u="none" strike="noStrike" cap="none" baseline="0">
                <a:solidFill>
                  <a:srgbClr val="6A3E3E"/>
                </a:solidFill>
                <a:latin typeface="Consolas"/>
                <a:ea typeface="Consolas"/>
                <a:cs typeface="Consolas"/>
                <a:sym typeface="Consolas"/>
              </a:rPr>
              <a:t>fatDishes</a:t>
            </a:r>
            <a:r>
              <a:rPr lang="en-US" sz="1200" b="0" i="0" u="none" strike="noStrike" cap="none" baseline="0">
                <a:solidFill>
                  <a:srgbClr val="000000"/>
                </a:solidFill>
                <a:latin typeface="Consolas"/>
                <a:ea typeface="Consolas"/>
                <a:cs typeface="Consolas"/>
                <a:sym typeface="Consolas"/>
              </a:rPr>
              <a:t> =  </a:t>
            </a:r>
            <a:r>
              <a:rPr lang="en-US" sz="1200" b="0" i="0" u="none" strike="noStrike" cap="none" baseline="0">
                <a:solidFill>
                  <a:srgbClr val="6A3E3E"/>
                </a:solidFill>
                <a:latin typeface="Consolas"/>
                <a:ea typeface="Consolas"/>
                <a:cs typeface="Consolas"/>
                <a:sym typeface="Consolas"/>
              </a:rPr>
              <a:t>menu</a:t>
            </a:r>
            <a:r>
              <a:rPr lang="en-US" sz="1200" b="0" i="0" u="none" strike="noStrike" cap="none" baseline="0">
                <a:solidFill>
                  <a:srgbClr val="000000"/>
                </a:solidFill>
                <a:latin typeface="Consolas"/>
                <a:ea typeface="Consolas"/>
                <a:cs typeface="Consolas"/>
                <a:sym typeface="Consolas"/>
              </a:rPr>
              <a:t>.stream()</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.filter(</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 -&gt; </a:t>
            </a:r>
            <a:r>
              <a:rPr lang="en-US" sz="1200" b="0" i="0" u="none" strike="noStrike" cap="none" baseline="0">
                <a:solidFill>
                  <a:srgbClr val="6A3E3E"/>
                </a:solidFill>
                <a:latin typeface="Consolas"/>
                <a:ea typeface="Consolas"/>
                <a:cs typeface="Consolas"/>
                <a:sym typeface="Consolas"/>
              </a:rPr>
              <a:t>d</a:t>
            </a:r>
            <a:r>
              <a:rPr lang="en-US" sz="1200" b="0" i="0" u="none" strike="noStrike" cap="none" baseline="0">
                <a:solidFill>
                  <a:srgbClr val="000000"/>
                </a:solidFill>
                <a:latin typeface="Consolas"/>
                <a:ea typeface="Consolas"/>
                <a:cs typeface="Consolas"/>
                <a:sym typeface="Consolas"/>
              </a:rPr>
              <a:t>.getCalories() &gt; 300)</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.map(Dish::getName)</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.limit(3)</a:t>
            </a:r>
          </a:p>
          <a:p>
            <a:pPr marL="342900" marR="0" lvl="0" indent="-342900" algn="l" rtl="0">
              <a:lnSpc>
                <a:spcPct val="100000"/>
              </a:lnSpc>
              <a:spcBef>
                <a:spcPts val="240"/>
              </a:spcBef>
              <a:spcAft>
                <a:spcPts val="0"/>
              </a:spcAft>
              <a:buClr>
                <a:srgbClr val="000000"/>
              </a:buClr>
              <a:buSzPct val="25000"/>
              <a:buFont typeface="Consolas"/>
              <a:buNone/>
            </a:pPr>
            <a:r>
              <a:rPr lang="en-US" sz="1200" b="0" i="0" u="none" strike="noStrike" cap="none" baseline="0">
                <a:solidFill>
                  <a:srgbClr val="000000"/>
                </a:solidFill>
                <a:latin typeface="Consolas"/>
                <a:ea typeface="Consolas"/>
                <a:cs typeface="Consolas"/>
                <a:sym typeface="Consolas"/>
              </a:rPr>
              <a:t>    .collect(toList());</a:t>
            </a:r>
          </a:p>
          <a:p>
            <a:pPr marL="342900" marR="0" lvl="0" indent="-342900" algn="l" rtl="0">
              <a:lnSpc>
                <a:spcPct val="100000"/>
              </a:lnSpc>
              <a:spcBef>
                <a:spcPts val="240"/>
              </a:spcBef>
              <a:spcAft>
                <a:spcPts val="0"/>
              </a:spcAft>
              <a:buClr>
                <a:schemeClr val="dk1"/>
              </a:buClr>
              <a:buFont typeface="Calibri"/>
              <a:buNone/>
            </a:pPr>
            <a:endParaRPr sz="12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400"/>
              </a:spcBef>
              <a:spcAft>
                <a:spcPts val="0"/>
              </a:spcAft>
              <a:buClr>
                <a:schemeClr val="dk1"/>
              </a:buClr>
              <a:buFont typeface="Calibri"/>
              <a:buNone/>
            </a:pPr>
            <a:endParaRPr sz="2000" b="0" i="0" u="none" strike="noStrike" cap="none" baseline="0">
              <a:solidFill>
                <a:schemeClr val="dk1"/>
              </a:solidFill>
              <a:latin typeface="Consolas"/>
              <a:ea typeface="Consolas"/>
              <a:cs typeface="Consolas"/>
              <a:sym typeface="Consolas"/>
            </a:endParaRPr>
          </a:p>
          <a:p>
            <a:pPr marL="342900" marR="0" lvl="0" indent="-342900" algn="l" rtl="0">
              <a:lnSpc>
                <a:spcPct val="100000"/>
              </a:lnSpc>
              <a:spcBef>
                <a:spcPts val="320"/>
              </a:spcBef>
              <a:spcAft>
                <a:spcPts val="0"/>
              </a:spcAft>
              <a:buClr>
                <a:schemeClr val="dk1"/>
              </a:buClr>
              <a:buFont typeface="Calibri"/>
              <a:buNone/>
            </a:pPr>
            <a:endParaRPr sz="1600" b="0" i="0" u="none" strike="noStrike" cap="none" baseline="0">
              <a:solidFill>
                <a:schemeClr val="dk1"/>
              </a:solidFill>
              <a:latin typeface="Consolas"/>
              <a:ea typeface="Consolas"/>
              <a:cs typeface="Consolas"/>
              <a:sym typeface="Consolas"/>
            </a:endParaRPr>
          </a:p>
          <a:p>
            <a:pPr marL="342900" marR="0" lvl="0" indent="-241300" algn="l" rtl="0">
              <a:lnSpc>
                <a:spcPct val="100000"/>
              </a:lnSpc>
              <a:spcBef>
                <a:spcPts val="320"/>
              </a:spcBef>
              <a:spcAft>
                <a:spcPts val="0"/>
              </a:spcAft>
              <a:buClr>
                <a:schemeClr val="dk1"/>
              </a:buClr>
              <a:buFont typeface="Arial"/>
              <a:buNone/>
            </a:pPr>
            <a:endParaRPr sz="1600" b="0" i="0" u="none" strike="noStrike" cap="none" baseline="0">
              <a:solidFill>
                <a:schemeClr val="dk1"/>
              </a:solidFill>
              <a:latin typeface="Consolas"/>
              <a:ea typeface="Consolas"/>
              <a:cs typeface="Consolas"/>
              <a:sym typeface="Consolas"/>
            </a:endParaRPr>
          </a:p>
          <a:p>
            <a:pPr marL="0" marR="0" lvl="0" indent="0" algn="r" rtl="1">
              <a:lnSpc>
                <a:spcPct val="100000"/>
              </a:lnSpc>
              <a:spcBef>
                <a:spcPts val="0"/>
              </a:spcBef>
              <a:spcAft>
                <a:spcPts val="0"/>
              </a:spcAft>
              <a:buNone/>
            </a:pPr>
            <a:endParaRPr sz="1600" b="0" i="0" u="none" strike="noStrike" cap="none" baseline="0">
              <a:solidFill>
                <a:schemeClr val="dk1"/>
              </a:solidFill>
              <a:latin typeface="Consolas"/>
              <a:ea typeface="Consolas"/>
              <a:cs typeface="Consolas"/>
              <a:sym typeface="Consolas"/>
            </a:endParaRPr>
          </a:p>
        </p:txBody>
      </p:sp>
      <p:cxnSp>
        <p:nvCxnSpPr>
          <p:cNvPr id="1230" name="Shape 1230"/>
          <p:cNvCxnSpPr/>
          <p:nvPr/>
        </p:nvCxnSpPr>
        <p:spPr>
          <a:xfrm>
            <a:off x="3779837" y="3624262"/>
            <a:ext cx="0" cy="2015999"/>
          </a:xfrm>
          <a:prstGeom prst="straightConnector1">
            <a:avLst/>
          </a:prstGeom>
          <a:noFill/>
          <a:ln w="9525" cap="flat" cmpd="sng">
            <a:solidFill>
              <a:srgbClr val="552438"/>
            </a:solidFill>
            <a:prstDash val="solid"/>
            <a:miter/>
            <a:headEnd type="none" w="med" len="med"/>
            <a:tailEnd type="none" w="med" len="med"/>
          </a:ln>
        </p:spPr>
      </p:cxnSp>
      <p:sp>
        <p:nvSpPr>
          <p:cNvPr id="1231" name="Shape 1231"/>
          <p:cNvSpPr txBox="1"/>
          <p:nvPr/>
        </p:nvSpPr>
        <p:spPr>
          <a:xfrm>
            <a:off x="4067175" y="4414837"/>
            <a:ext cx="4434000" cy="1200299"/>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Get all the dishes that fits the filter</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Consider only the names</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Return 3 values only</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a:solidFill>
                  <a:schemeClr val="dk1"/>
                </a:solidFill>
                <a:latin typeface="Calibri"/>
                <a:ea typeface="Calibri"/>
                <a:cs typeface="Calibri"/>
                <a:sym typeface="Calibri"/>
              </a:rPr>
              <a:t>Gather result to a list</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35"/>
        <p:cNvGrpSpPr/>
        <p:nvPr/>
      </p:nvGrpSpPr>
      <p:grpSpPr>
        <a:xfrm>
          <a:off x="0" y="0"/>
          <a:ext cx="0" cy="0"/>
          <a:chOff x="0" y="0"/>
          <a:chExt cx="0" cy="0"/>
        </a:xfrm>
      </p:grpSpPr>
      <p:sp>
        <p:nvSpPr>
          <p:cNvPr id="1236" name="Shape 1236"/>
          <p:cNvSpPr txBox="1">
            <a:spLocks noGrp="1"/>
          </p:cNvSpPr>
          <p:nvPr>
            <p:ph type="ctrTitle"/>
          </p:nvPr>
        </p:nvSpPr>
        <p:spPr>
          <a:xfrm>
            <a:off x="1547812" y="549275"/>
            <a:ext cx="8137525" cy="115093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Open Sans"/>
              <a:buNone/>
            </a:pPr>
            <a:r>
              <a:rPr lang="en-US" sz="4000" b="0" i="0" u="none" strike="noStrike" cap="none" baseline="0">
                <a:solidFill>
                  <a:schemeClr val="dk1"/>
                </a:solidFill>
                <a:latin typeface="Open Sans"/>
                <a:ea typeface="Open Sans"/>
                <a:cs typeface="Open Sans"/>
                <a:sym typeface="Open Sans"/>
              </a:rPr>
              <a:t>FP with Streams</a:t>
            </a:r>
          </a:p>
        </p:txBody>
      </p:sp>
      <p:pic>
        <p:nvPicPr>
          <p:cNvPr id="1237" name="Shape 1237"/>
          <p:cNvPicPr preferRelativeResize="0"/>
          <p:nvPr/>
        </p:nvPicPr>
        <p:blipFill rotWithShape="1">
          <a:blip r:embed="rId3">
            <a:alphaModFix/>
          </a:blip>
          <a:srcRect/>
          <a:stretch/>
        </p:blipFill>
        <p:spPr>
          <a:xfrm>
            <a:off x="584200" y="260350"/>
            <a:ext cx="747711" cy="1184275"/>
          </a:xfrm>
          <a:prstGeom prst="rect">
            <a:avLst/>
          </a:prstGeom>
          <a:noFill/>
          <a:ln>
            <a:noFill/>
          </a:ln>
        </p:spPr>
      </p:pic>
      <p:pic>
        <p:nvPicPr>
          <p:cNvPr id="1238" name="Shape 1238"/>
          <p:cNvPicPr preferRelativeResize="0"/>
          <p:nvPr/>
        </p:nvPicPr>
        <p:blipFill rotWithShape="1">
          <a:blip r:embed="rId4">
            <a:alphaModFix/>
          </a:blip>
          <a:srcRect/>
          <a:stretch/>
        </p:blipFill>
        <p:spPr>
          <a:xfrm>
            <a:off x="827087" y="1844675"/>
            <a:ext cx="7294562" cy="4876799"/>
          </a:xfrm>
          <a:prstGeom prst="rect">
            <a:avLst/>
          </a:prstGeom>
          <a:noFill/>
          <a:ln w="9525" cap="flat" cmpd="sng">
            <a:solidFill>
              <a:srgbClr val="552438"/>
            </a:solidFill>
            <a:prstDash val="solid"/>
            <a:miter/>
            <a:headEnd type="none" w="med" len="med"/>
            <a:tailEnd type="none" w="med" len="med"/>
          </a:ln>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5659</TotalTime>
  <Words>2999</Words>
  <Application>Microsoft Office PowerPoint</Application>
  <PresentationFormat>On-screen Show (4:3)</PresentationFormat>
  <Paragraphs>2095</Paragraphs>
  <Slides>204</Slides>
  <Notes>204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204</vt:i4>
      </vt:variant>
    </vt:vector>
  </HeadingPairs>
  <TitlesOfParts>
    <vt:vector size="211" baseType="lpstr">
      <vt:lpstr>Arial</vt:lpstr>
      <vt:lpstr>Open Sans</vt:lpstr>
      <vt:lpstr>Calibri</vt:lpstr>
      <vt:lpstr>Consolas</vt:lpstr>
      <vt:lpstr>Courier New</vt:lpstr>
      <vt:lpstr>Office Theme</vt:lpstr>
      <vt:lpstr>1_Office Theme</vt:lpstr>
      <vt:lpstr>JAVA 8 workshop </vt:lpstr>
      <vt:lpstr>Agenda</vt:lpstr>
      <vt:lpstr>Introduction to java 8</vt:lpstr>
      <vt:lpstr>Introduction to java 8</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Default Methods</vt:lpstr>
      <vt:lpstr>Functional Programming</vt:lpstr>
      <vt:lpstr>Functional Programming</vt:lpstr>
      <vt:lpstr>Why Functional Programming</vt:lpstr>
      <vt:lpstr>Functional Programming</vt:lpstr>
      <vt:lpstr>Functional Programming</vt:lpstr>
      <vt:lpstr>Functional Programming</vt:lpstr>
      <vt:lpstr>Functional Programming</vt:lpstr>
      <vt:lpstr>Functional Programming</vt:lpstr>
      <vt:lpstr>Functional Programming</vt:lpstr>
      <vt:lpstr>Functional Programming</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Lambdas</vt:lpstr>
      <vt:lpstr>FP - Method references</vt:lpstr>
      <vt:lpstr>FP - Method references</vt:lpstr>
      <vt:lpstr>FP - Method references</vt:lpstr>
      <vt:lpstr>FP - Method references</vt:lpstr>
      <vt:lpstr>FP - Method references</vt:lpstr>
      <vt:lpstr>FP - Method references</vt:lpstr>
      <vt:lpstr>FP - Method references</vt:lpstr>
      <vt:lpstr>Functional Interface</vt:lpstr>
      <vt:lpstr>Functional Interface</vt:lpstr>
      <vt:lpstr>Functional Interface</vt:lpstr>
      <vt:lpstr>Functional Interface</vt:lpstr>
      <vt:lpstr>Functional Interface</vt:lpstr>
      <vt:lpstr>Functional Interface</vt:lpstr>
      <vt:lpstr>Functional Interface</vt:lpstr>
      <vt:lpstr>Functional Interface</vt:lpstr>
      <vt:lpstr>Functional Interface</vt:lpstr>
      <vt:lpstr>Summary</vt:lpstr>
      <vt:lpstr>Useful example</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FP with Streams</vt:lpstr>
      <vt:lpstr>Streams concurrency</vt:lpstr>
      <vt:lpstr>Streams concurrency</vt:lpstr>
      <vt:lpstr>Streams concurrency</vt:lpstr>
      <vt:lpstr>Optionals</vt:lpstr>
      <vt:lpstr>Optionals</vt:lpstr>
      <vt:lpstr>Optionals</vt:lpstr>
      <vt:lpstr>Optionals</vt:lpstr>
      <vt:lpstr>Optionals</vt:lpstr>
      <vt:lpstr>Optionals</vt:lpstr>
      <vt:lpstr>Optionals</vt:lpstr>
      <vt:lpstr>Optionals</vt:lpstr>
      <vt:lpstr>Optionals</vt:lpstr>
      <vt:lpstr>Optionals</vt:lpstr>
      <vt:lpstr>Optionals</vt:lpstr>
      <vt:lpstr>Optionals</vt:lpstr>
      <vt:lpstr>Optionals</vt:lpstr>
      <vt:lpstr>Optionals</vt:lpstr>
      <vt:lpstr>Optionals</vt:lpstr>
      <vt:lpstr>Exercise – Max value from files</vt:lpstr>
      <vt:lpstr>Exercise – Max value from files</vt:lpstr>
      <vt:lpstr>Java 7 Solution</vt:lpstr>
      <vt:lpstr>Java 8 Solution</vt:lpstr>
      <vt:lpstr>Date/Time</vt:lpstr>
      <vt:lpstr>Date/Time</vt:lpstr>
      <vt:lpstr>Date/Time</vt:lpstr>
      <vt:lpstr>Date/Time</vt:lpstr>
      <vt:lpstr>Date/Time</vt:lpstr>
      <vt:lpstr>Date/Time</vt:lpstr>
      <vt:lpstr>Date/Time</vt:lpstr>
      <vt:lpstr>Date/Time</vt:lpstr>
      <vt:lpstr>No PermGen</vt:lpstr>
      <vt:lpstr>No PermGen</vt:lpstr>
      <vt:lpstr>No PermGen</vt:lpstr>
      <vt:lpstr>Concurrency</vt:lpstr>
      <vt:lpstr>LongAdder, DoubleAdder</vt:lpstr>
      <vt:lpstr>LongAccumulator</vt:lpstr>
      <vt:lpstr>StampedLock</vt:lpstr>
      <vt:lpstr>Concurrency</vt:lpstr>
      <vt:lpstr>Concurrency - streams</vt:lpstr>
      <vt:lpstr>Concurrency – Single List</vt:lpstr>
      <vt:lpstr>Concurrency – Parallel task</vt:lpstr>
      <vt:lpstr> CompletableFuture </vt:lpstr>
      <vt:lpstr> CompletableFuture </vt:lpstr>
      <vt:lpstr> CompletableFuture </vt:lpstr>
      <vt:lpstr> CompletableFuture </vt:lpstr>
      <vt:lpstr> CompletableFuture </vt:lpstr>
      <vt:lpstr> CompletableFuture </vt:lpstr>
      <vt:lpstr> CompletableFuture </vt:lpstr>
      <vt:lpstr>Slide 175</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lpstr>Exercise – Apache logs analysis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8 workshop </dc:title>
  <cp:lastModifiedBy>haim.turkel</cp:lastModifiedBy>
  <cp:revision>51</cp:revision>
  <dcterms:modified xsi:type="dcterms:W3CDTF">2016-02-23T20:27:32Z</dcterms:modified>
</cp:coreProperties>
</file>